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1" r:id="rId11"/>
    <p:sldId id="272" r:id="rId12"/>
    <p:sldId id="273" r:id="rId13"/>
    <p:sldId id="268" r:id="rId14"/>
    <p:sldId id="269" r:id="rId15"/>
    <p:sldId id="270" r:id="rId16"/>
  </p:sldIdLst>
  <p:sldSz cx="14630400" cy="8229600"/>
  <p:notesSz cx="8229600" cy="14630400"/>
  <p:embeddedFontLst>
    <p:embeddedFont>
      <p:font typeface="Roboto" panose="020B0604020202020204" charset="0"/>
      <p:regular r:id="rId18"/>
    </p:embeddedFont>
    <p:embeddedFont>
      <p:font typeface="Raleway"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10"/>
  </p:normalViewPr>
  <p:slideViewPr>
    <p:cSldViewPr snapToGrid="0" snapToObjects="1">
      <p:cViewPr varScale="1">
        <p:scale>
          <a:sx n="70" d="100"/>
          <a:sy n="70"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131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11450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61224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9887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3756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4556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1865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276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Incident Response and Digital Forensics Playbook</a:t>
            </a:r>
            <a:endParaRPr lang="en-US" sz="3900" dirty="0"/>
          </a:p>
        </p:txBody>
      </p:sp>
      <p:sp>
        <p:nvSpPr>
          <p:cNvPr id="4" name="Text 1"/>
          <p:cNvSpPr/>
          <p:nvPr/>
        </p:nvSpPr>
        <p:spPr>
          <a:xfrm>
            <a:off x="6280190" y="3680579"/>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Prepared by:</a:t>
            </a:r>
            <a:endParaRPr lang="en-US" sz="1550" dirty="0"/>
          </a:p>
        </p:txBody>
      </p:sp>
      <p:sp>
        <p:nvSpPr>
          <p:cNvPr id="5" name="Text 2"/>
          <p:cNvSpPr/>
          <p:nvPr/>
        </p:nvSpPr>
        <p:spPr>
          <a:xfrm>
            <a:off x="6280190" y="4221361"/>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Mohamed Mahmoud Wafiq</a:t>
            </a:r>
            <a:endParaRPr lang="en-US" sz="1550" dirty="0"/>
          </a:p>
        </p:txBody>
      </p:sp>
      <p:sp>
        <p:nvSpPr>
          <p:cNvPr id="6" name="Text 3"/>
          <p:cNvSpPr/>
          <p:nvPr/>
        </p:nvSpPr>
        <p:spPr>
          <a:xfrm>
            <a:off x="6280190" y="4608314"/>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Ahmed Abdelmonem Sherif</a:t>
            </a:r>
            <a:endParaRPr lang="en-US" sz="1550" dirty="0"/>
          </a:p>
        </p:txBody>
      </p:sp>
      <p:sp>
        <p:nvSpPr>
          <p:cNvPr id="7" name="Text 4"/>
          <p:cNvSpPr/>
          <p:nvPr/>
        </p:nvSpPr>
        <p:spPr>
          <a:xfrm>
            <a:off x="6280190" y="4995267"/>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Mohamed Mohsen Elsaied</a:t>
            </a:r>
            <a:endParaRPr lang="en-US" sz="1550" dirty="0"/>
          </a:p>
        </p:txBody>
      </p:sp>
      <p:sp>
        <p:nvSpPr>
          <p:cNvPr id="8" name="Text 5"/>
          <p:cNvSpPr/>
          <p:nvPr/>
        </p:nvSpPr>
        <p:spPr>
          <a:xfrm>
            <a:off x="6280190" y="5382220"/>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smtClean="0">
                <a:solidFill>
                  <a:srgbClr val="3C3939"/>
                </a:solidFill>
                <a:latin typeface="Roboto" pitchFamily="34" charset="0"/>
                <a:ea typeface="Roboto" pitchFamily="34" charset="-122"/>
                <a:cs typeface="Roboto" pitchFamily="34" charset="-120"/>
              </a:rPr>
              <a:t>Khaled Gamal </a:t>
            </a:r>
            <a:r>
              <a:rPr lang="en-US" sz="1550" dirty="0" err="1" smtClean="0">
                <a:solidFill>
                  <a:srgbClr val="3C3939"/>
                </a:solidFill>
                <a:latin typeface="Roboto" pitchFamily="34" charset="0"/>
                <a:ea typeface="Roboto" pitchFamily="34" charset="-122"/>
                <a:cs typeface="Roboto" pitchFamily="34" charset="-120"/>
              </a:rPr>
              <a:t>abdel</a:t>
            </a:r>
            <a:r>
              <a:rPr lang="en-US" sz="1550" dirty="0" smtClean="0">
                <a:solidFill>
                  <a:srgbClr val="3C3939"/>
                </a:solidFill>
                <a:latin typeface="Roboto" pitchFamily="34" charset="0"/>
                <a:ea typeface="Roboto" pitchFamily="34" charset="-122"/>
                <a:cs typeface="Roboto" pitchFamily="34" charset="-120"/>
              </a:rPr>
              <a:t> </a:t>
            </a:r>
            <a:r>
              <a:rPr lang="en-US" sz="1550" smtClean="0">
                <a:solidFill>
                  <a:srgbClr val="3C3939"/>
                </a:solidFill>
                <a:latin typeface="Roboto" pitchFamily="34" charset="0"/>
                <a:ea typeface="Roboto" pitchFamily="34" charset="-122"/>
                <a:cs typeface="Roboto" pitchFamily="34" charset="-120"/>
              </a:rPr>
              <a:t>halim</a:t>
            </a:r>
            <a:r>
              <a:rPr lang="en-US" sz="1550" dirty="0" smtClean="0">
                <a:solidFill>
                  <a:srgbClr val="3C3939"/>
                </a:solidFill>
                <a:latin typeface="Roboto" pitchFamily="34" charset="0"/>
                <a:ea typeface="Roboto" pitchFamily="34" charset="-122"/>
                <a:cs typeface="Roboto" pitchFamily="34" charset="-120"/>
              </a:rPr>
              <a:t> </a:t>
            </a:r>
            <a:endParaRPr lang="en-US" sz="1550" dirty="0"/>
          </a:p>
        </p:txBody>
      </p:sp>
      <p:sp>
        <p:nvSpPr>
          <p:cNvPr id="9" name="Text 6"/>
          <p:cNvSpPr/>
          <p:nvPr/>
        </p:nvSpPr>
        <p:spPr>
          <a:xfrm>
            <a:off x="6280190" y="5769173"/>
            <a:ext cx="7556421" cy="317540"/>
          </a:xfrm>
          <a:prstGeom prst="rect">
            <a:avLst/>
          </a:prstGeom>
          <a:noFill/>
          <a:ln/>
        </p:spPr>
        <p:txBody>
          <a:bodyPr wrap="none" lIns="0" tIns="0" rIns="0" bIns="0" rtlCol="0" anchor="t"/>
          <a:lstStyle/>
          <a:p>
            <a:pPr marL="342900" indent="-342900">
              <a:lnSpc>
                <a:spcPts val="2500"/>
              </a:lnSpc>
              <a:buSzPct val="100000"/>
              <a:buChar char="•"/>
            </a:pPr>
            <a:r>
              <a:rPr lang="en-US" sz="1550" dirty="0" err="1">
                <a:solidFill>
                  <a:srgbClr val="3C3939"/>
                </a:solidFill>
                <a:latin typeface="Roboto" pitchFamily="34" charset="0"/>
                <a:ea typeface="Roboto" pitchFamily="34" charset="-122"/>
                <a:cs typeface="Roboto" pitchFamily="34" charset="-120"/>
              </a:rPr>
              <a:t>Sohail</a:t>
            </a:r>
            <a:r>
              <a:rPr lang="en-US" sz="1550" dirty="0">
                <a:solidFill>
                  <a:srgbClr val="3C3939"/>
                </a:solidFill>
                <a:latin typeface="Roboto" pitchFamily="34" charset="0"/>
                <a:ea typeface="Roboto" pitchFamily="34" charset="-122"/>
                <a:cs typeface="Roboto" pitchFamily="34" charset="-120"/>
              </a:rPr>
              <a:t> Yasser Sayed</a:t>
            </a:r>
            <a:endParaRPr lang="en-US" sz="1550" dirty="0"/>
          </a:p>
        </p:txBody>
      </p:sp>
      <p:sp>
        <p:nvSpPr>
          <p:cNvPr id="10" name="Rectangle 9"/>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4845" y="457081"/>
            <a:ext cx="4238506" cy="519470"/>
          </a:xfrm>
          <a:prstGeom prst="rect">
            <a:avLst/>
          </a:prstGeom>
          <a:noFill/>
          <a:ln/>
        </p:spPr>
        <p:txBody>
          <a:bodyPr wrap="none" lIns="0" tIns="0" rIns="0" bIns="0" rtlCol="0" anchor="t"/>
          <a:lstStyle/>
          <a:p>
            <a:pPr marL="0" indent="0" algn="l">
              <a:lnSpc>
                <a:spcPts val="4050"/>
              </a:lnSpc>
              <a:buNone/>
            </a:pPr>
            <a:r>
              <a:rPr lang="en-US" sz="3250" dirty="0">
                <a:solidFill>
                  <a:srgbClr val="1B1B27"/>
                </a:solidFill>
                <a:latin typeface="Raleway" pitchFamily="34" charset="0"/>
                <a:ea typeface="Raleway" pitchFamily="34" charset="-122"/>
                <a:cs typeface="Raleway" pitchFamily="34" charset="-120"/>
              </a:rPr>
              <a:t>What is Ransomware?</a:t>
            </a:r>
            <a:endParaRPr lang="en-US" sz="3250" dirty="0"/>
          </a:p>
        </p:txBody>
      </p:sp>
      <p:sp>
        <p:nvSpPr>
          <p:cNvPr id="3" name="Text 1"/>
          <p:cNvSpPr/>
          <p:nvPr/>
        </p:nvSpPr>
        <p:spPr>
          <a:xfrm>
            <a:off x="664845" y="1308973"/>
            <a:ext cx="13300710" cy="531733"/>
          </a:xfrm>
          <a:prstGeom prst="rect">
            <a:avLst/>
          </a:prstGeom>
          <a:noFill/>
          <a:ln/>
        </p:spPr>
        <p:txBody>
          <a:bodyPr wrap="square" lIns="0" tIns="0" rIns="0" bIns="0" rtlCol="0" anchor="t"/>
          <a:lstStyle/>
          <a:p>
            <a:pPr marL="0" indent="0" algn="l">
              <a:lnSpc>
                <a:spcPts val="2050"/>
              </a:lnSpc>
              <a:buNone/>
            </a:pPr>
            <a:r>
              <a:rPr lang="en-US" sz="1300" dirty="0">
                <a:solidFill>
                  <a:srgbClr val="3C3939"/>
                </a:solidFill>
                <a:latin typeface="Roboto" pitchFamily="34" charset="0"/>
                <a:ea typeface="Roboto" pitchFamily="34" charset="-122"/>
                <a:cs typeface="Roboto" pitchFamily="34" charset="-120"/>
              </a:rPr>
              <a:t>Ransomware is a malicious software (malware) that encrypts a victim's files and systems, rendering them inaccessible. Attackers then demand a ransom payment, typically in cryptocurrency, for the decryption key.</a:t>
            </a:r>
            <a:endParaRPr lang="en-US" sz="1300" dirty="0"/>
          </a:p>
        </p:txBody>
      </p:sp>
      <p:pic>
        <p:nvPicPr>
          <p:cNvPr id="4" name="Image 0" descr="preencoded.png"/>
          <p:cNvPicPr>
            <a:picLocks noChangeAspect="1"/>
          </p:cNvPicPr>
          <p:nvPr/>
        </p:nvPicPr>
        <p:blipFill>
          <a:blip r:embed="rId3"/>
          <a:stretch>
            <a:fillRect/>
          </a:stretch>
        </p:blipFill>
        <p:spPr>
          <a:xfrm>
            <a:off x="664845" y="2027634"/>
            <a:ext cx="6650355" cy="664845"/>
          </a:xfrm>
          <a:prstGeom prst="rect">
            <a:avLst/>
          </a:prstGeom>
        </p:spPr>
      </p:pic>
      <p:sp>
        <p:nvSpPr>
          <p:cNvPr id="5" name="Text 2"/>
          <p:cNvSpPr/>
          <p:nvPr/>
        </p:nvSpPr>
        <p:spPr>
          <a:xfrm>
            <a:off x="831056" y="2858691"/>
            <a:ext cx="2077879" cy="259675"/>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Infection</a:t>
            </a:r>
            <a:endParaRPr lang="en-US" sz="1600" dirty="0"/>
          </a:p>
        </p:txBody>
      </p:sp>
      <p:sp>
        <p:nvSpPr>
          <p:cNvPr id="6" name="Text 3"/>
          <p:cNvSpPr/>
          <p:nvPr/>
        </p:nvSpPr>
        <p:spPr>
          <a:xfrm>
            <a:off x="831056" y="3218021"/>
            <a:ext cx="6317933" cy="265867"/>
          </a:xfrm>
          <a:prstGeom prst="rect">
            <a:avLst/>
          </a:prstGeom>
          <a:noFill/>
          <a:ln/>
        </p:spPr>
        <p:txBody>
          <a:bodyPr wrap="none" lIns="0" tIns="0" rIns="0" bIns="0" rtlCol="0" anchor="t"/>
          <a:lstStyle/>
          <a:p>
            <a:pPr marL="0" indent="0" algn="l">
              <a:lnSpc>
                <a:spcPts val="2050"/>
              </a:lnSpc>
              <a:buNone/>
            </a:pPr>
            <a:r>
              <a:rPr lang="en-US" sz="1300" dirty="0">
                <a:solidFill>
                  <a:srgbClr val="3C3939"/>
                </a:solidFill>
                <a:latin typeface="Roboto" pitchFamily="34" charset="0"/>
                <a:ea typeface="Roboto" pitchFamily="34" charset="-122"/>
                <a:cs typeface="Roboto" pitchFamily="34" charset="-120"/>
              </a:rPr>
              <a:t>Victim opens a malicious link or file, leading to silent installation.</a:t>
            </a:r>
            <a:endParaRPr lang="en-US" sz="1300" dirty="0"/>
          </a:p>
        </p:txBody>
      </p:sp>
      <p:pic>
        <p:nvPicPr>
          <p:cNvPr id="7" name="Image 1" descr="preencoded.png"/>
          <p:cNvPicPr>
            <a:picLocks noChangeAspect="1"/>
          </p:cNvPicPr>
          <p:nvPr/>
        </p:nvPicPr>
        <p:blipFill>
          <a:blip r:embed="rId4"/>
          <a:stretch>
            <a:fillRect/>
          </a:stretch>
        </p:blipFill>
        <p:spPr>
          <a:xfrm>
            <a:off x="7315200" y="2027634"/>
            <a:ext cx="6650355" cy="664845"/>
          </a:xfrm>
          <a:prstGeom prst="rect">
            <a:avLst/>
          </a:prstGeom>
        </p:spPr>
      </p:pic>
      <p:sp>
        <p:nvSpPr>
          <p:cNvPr id="8" name="Text 4"/>
          <p:cNvSpPr/>
          <p:nvPr/>
        </p:nvSpPr>
        <p:spPr>
          <a:xfrm>
            <a:off x="7481411" y="2858691"/>
            <a:ext cx="2077879" cy="259675"/>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Encryption</a:t>
            </a:r>
            <a:endParaRPr lang="en-US" sz="1600" dirty="0"/>
          </a:p>
        </p:txBody>
      </p:sp>
      <p:sp>
        <p:nvSpPr>
          <p:cNvPr id="9" name="Text 5"/>
          <p:cNvSpPr/>
          <p:nvPr/>
        </p:nvSpPr>
        <p:spPr>
          <a:xfrm>
            <a:off x="7481411" y="3218021"/>
            <a:ext cx="6317933" cy="265867"/>
          </a:xfrm>
          <a:prstGeom prst="rect">
            <a:avLst/>
          </a:prstGeom>
          <a:noFill/>
          <a:ln/>
        </p:spPr>
        <p:txBody>
          <a:bodyPr wrap="none" lIns="0" tIns="0" rIns="0" bIns="0" rtlCol="0" anchor="t"/>
          <a:lstStyle/>
          <a:p>
            <a:pPr marL="0" indent="0" algn="l">
              <a:lnSpc>
                <a:spcPts val="2050"/>
              </a:lnSpc>
              <a:buNone/>
            </a:pPr>
            <a:r>
              <a:rPr lang="en-US" sz="1300" dirty="0">
                <a:solidFill>
                  <a:srgbClr val="3C3939"/>
                </a:solidFill>
                <a:latin typeface="Roboto" pitchFamily="34" charset="0"/>
                <a:ea typeface="Roboto" pitchFamily="34" charset="-122"/>
                <a:cs typeface="Roboto" pitchFamily="34" charset="-120"/>
              </a:rPr>
              <a:t>Ransomware encrypts documents, images, databases, and critical system files.</a:t>
            </a:r>
            <a:endParaRPr lang="en-US" sz="1300" dirty="0"/>
          </a:p>
        </p:txBody>
      </p:sp>
      <p:pic>
        <p:nvPicPr>
          <p:cNvPr id="10" name="Image 2" descr="preencoded.png"/>
          <p:cNvPicPr>
            <a:picLocks noChangeAspect="1"/>
          </p:cNvPicPr>
          <p:nvPr/>
        </p:nvPicPr>
        <p:blipFill>
          <a:blip r:embed="rId5"/>
          <a:stretch>
            <a:fillRect/>
          </a:stretch>
        </p:blipFill>
        <p:spPr>
          <a:xfrm>
            <a:off x="664845" y="3650099"/>
            <a:ext cx="6650355" cy="664845"/>
          </a:xfrm>
          <a:prstGeom prst="rect">
            <a:avLst/>
          </a:prstGeom>
        </p:spPr>
      </p:pic>
      <p:sp>
        <p:nvSpPr>
          <p:cNvPr id="11" name="Text 6"/>
          <p:cNvSpPr/>
          <p:nvPr/>
        </p:nvSpPr>
        <p:spPr>
          <a:xfrm>
            <a:off x="831056" y="4481155"/>
            <a:ext cx="2077879" cy="259675"/>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Ransom Demand</a:t>
            </a:r>
            <a:endParaRPr lang="en-US" sz="1600" dirty="0"/>
          </a:p>
        </p:txBody>
      </p:sp>
      <p:sp>
        <p:nvSpPr>
          <p:cNvPr id="12" name="Text 7"/>
          <p:cNvSpPr/>
          <p:nvPr/>
        </p:nvSpPr>
        <p:spPr>
          <a:xfrm>
            <a:off x="831056" y="4840486"/>
            <a:ext cx="6317933" cy="265867"/>
          </a:xfrm>
          <a:prstGeom prst="rect">
            <a:avLst/>
          </a:prstGeom>
          <a:noFill/>
          <a:ln/>
        </p:spPr>
        <p:txBody>
          <a:bodyPr wrap="none" lIns="0" tIns="0" rIns="0" bIns="0" rtlCol="0" anchor="t"/>
          <a:lstStyle/>
          <a:p>
            <a:pPr marL="0" indent="0" algn="l">
              <a:lnSpc>
                <a:spcPts val="2050"/>
              </a:lnSpc>
              <a:buNone/>
            </a:pPr>
            <a:r>
              <a:rPr lang="en-US" sz="1300" dirty="0">
                <a:solidFill>
                  <a:srgbClr val="3C3939"/>
                </a:solidFill>
                <a:latin typeface="Roboto" pitchFamily="34" charset="0"/>
                <a:ea typeface="Roboto" pitchFamily="34" charset="-122"/>
                <a:cs typeface="Roboto" pitchFamily="34" charset="-120"/>
              </a:rPr>
              <a:t>A ransom note appears, demanding payment, usually in cryptocurrency.</a:t>
            </a:r>
            <a:endParaRPr lang="en-US" sz="1300" dirty="0"/>
          </a:p>
        </p:txBody>
      </p:sp>
      <p:pic>
        <p:nvPicPr>
          <p:cNvPr id="13" name="Image 3" descr="preencoded.png"/>
          <p:cNvPicPr>
            <a:picLocks noChangeAspect="1"/>
          </p:cNvPicPr>
          <p:nvPr/>
        </p:nvPicPr>
        <p:blipFill>
          <a:blip r:embed="rId6"/>
          <a:stretch>
            <a:fillRect/>
          </a:stretch>
        </p:blipFill>
        <p:spPr>
          <a:xfrm>
            <a:off x="7315200" y="3650099"/>
            <a:ext cx="6650355" cy="664845"/>
          </a:xfrm>
          <a:prstGeom prst="rect">
            <a:avLst/>
          </a:prstGeom>
        </p:spPr>
      </p:pic>
      <p:sp>
        <p:nvSpPr>
          <p:cNvPr id="14" name="Text 8"/>
          <p:cNvSpPr/>
          <p:nvPr/>
        </p:nvSpPr>
        <p:spPr>
          <a:xfrm>
            <a:off x="7481411" y="4481155"/>
            <a:ext cx="2077879" cy="259675"/>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Decision</a:t>
            </a:r>
            <a:endParaRPr lang="en-US" sz="1600" dirty="0"/>
          </a:p>
        </p:txBody>
      </p:sp>
      <p:sp>
        <p:nvSpPr>
          <p:cNvPr id="15" name="Text 9"/>
          <p:cNvSpPr/>
          <p:nvPr/>
        </p:nvSpPr>
        <p:spPr>
          <a:xfrm>
            <a:off x="7481411" y="4840486"/>
            <a:ext cx="6317933" cy="265867"/>
          </a:xfrm>
          <a:prstGeom prst="rect">
            <a:avLst/>
          </a:prstGeom>
          <a:noFill/>
          <a:ln/>
        </p:spPr>
        <p:txBody>
          <a:bodyPr wrap="none" lIns="0" tIns="0" rIns="0" bIns="0" rtlCol="0" anchor="t"/>
          <a:lstStyle/>
          <a:p>
            <a:pPr marL="0" indent="0" algn="l">
              <a:lnSpc>
                <a:spcPts val="2050"/>
              </a:lnSpc>
              <a:buNone/>
            </a:pPr>
            <a:r>
              <a:rPr lang="en-US" sz="1300" dirty="0">
                <a:solidFill>
                  <a:srgbClr val="3C3939"/>
                </a:solidFill>
                <a:latin typeface="Roboto" pitchFamily="34" charset="0"/>
                <a:ea typeface="Roboto" pitchFamily="34" charset="-122"/>
                <a:cs typeface="Roboto" pitchFamily="34" charset="-120"/>
              </a:rPr>
              <a:t>Victim must decide whether to pay (not recommended) or recover from backups.</a:t>
            </a:r>
            <a:endParaRPr lang="en-US" sz="1300" dirty="0"/>
          </a:p>
        </p:txBody>
      </p:sp>
      <p:sp>
        <p:nvSpPr>
          <p:cNvPr id="16" name="Text 10"/>
          <p:cNvSpPr/>
          <p:nvPr/>
        </p:nvSpPr>
        <p:spPr>
          <a:xfrm>
            <a:off x="664845" y="5521881"/>
            <a:ext cx="2790944" cy="311587"/>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Raleway" pitchFamily="34" charset="0"/>
                <a:ea typeface="Raleway" pitchFamily="34" charset="-122"/>
                <a:cs typeface="Raleway" pitchFamily="34" charset="-120"/>
              </a:rPr>
              <a:t>Common Attack Vectors</a:t>
            </a:r>
            <a:endParaRPr lang="en-US" sz="1950" dirty="0"/>
          </a:p>
        </p:txBody>
      </p:sp>
      <p:sp>
        <p:nvSpPr>
          <p:cNvPr id="17" name="Text 11"/>
          <p:cNvSpPr/>
          <p:nvPr/>
        </p:nvSpPr>
        <p:spPr>
          <a:xfrm>
            <a:off x="664845" y="6082784"/>
            <a:ext cx="13300710" cy="265867"/>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Phishing emails and malicious attachments</a:t>
            </a:r>
            <a:endParaRPr lang="en-US" sz="1400" dirty="0"/>
          </a:p>
        </p:txBody>
      </p:sp>
      <p:sp>
        <p:nvSpPr>
          <p:cNvPr id="18" name="Text 12"/>
          <p:cNvSpPr/>
          <p:nvPr/>
        </p:nvSpPr>
        <p:spPr>
          <a:xfrm>
            <a:off x="664845" y="6406753"/>
            <a:ext cx="13300710" cy="265867"/>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Exploiting unpatched systems</a:t>
            </a:r>
            <a:endParaRPr lang="en-US" sz="1400" dirty="0"/>
          </a:p>
        </p:txBody>
      </p:sp>
      <p:sp>
        <p:nvSpPr>
          <p:cNvPr id="19" name="Text 13"/>
          <p:cNvSpPr/>
          <p:nvPr/>
        </p:nvSpPr>
        <p:spPr>
          <a:xfrm>
            <a:off x="664845" y="6730722"/>
            <a:ext cx="13300710" cy="265867"/>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Remote Desktop Protocol (RDP) attacks</a:t>
            </a:r>
            <a:endParaRPr lang="en-US" sz="1400" dirty="0"/>
          </a:p>
        </p:txBody>
      </p:sp>
      <p:sp>
        <p:nvSpPr>
          <p:cNvPr id="20" name="Text 14"/>
          <p:cNvSpPr/>
          <p:nvPr/>
        </p:nvSpPr>
        <p:spPr>
          <a:xfrm>
            <a:off x="664845" y="7054691"/>
            <a:ext cx="13300710" cy="265867"/>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Drive-by downloads</a:t>
            </a:r>
            <a:endParaRPr lang="en-US" sz="1400" dirty="0"/>
          </a:p>
        </p:txBody>
      </p:sp>
      <p:sp>
        <p:nvSpPr>
          <p:cNvPr id="21" name="Text 15"/>
          <p:cNvSpPr/>
          <p:nvPr/>
        </p:nvSpPr>
        <p:spPr>
          <a:xfrm>
            <a:off x="664845" y="7507486"/>
            <a:ext cx="13300710" cy="265867"/>
          </a:xfrm>
          <a:prstGeom prst="rect">
            <a:avLst/>
          </a:prstGeom>
          <a:noFill/>
          <a:ln/>
        </p:spPr>
        <p:txBody>
          <a:bodyPr wrap="none" lIns="0" tIns="0" rIns="0" bIns="0" rtlCol="0" anchor="t"/>
          <a:lstStyle/>
          <a:p>
            <a:pPr marL="0" indent="0" algn="l">
              <a:lnSpc>
                <a:spcPts val="2050"/>
              </a:lnSpc>
              <a:buNone/>
            </a:pPr>
            <a:endParaRPr lang="en-US" sz="1300" dirty="0"/>
          </a:p>
        </p:txBody>
      </p:sp>
      <p:sp>
        <p:nvSpPr>
          <p:cNvPr id="22" name="Rectangle 21"/>
          <p:cNvSpPr/>
          <p:nvPr/>
        </p:nvSpPr>
        <p:spPr>
          <a:xfrm>
            <a:off x="12888686" y="7750629"/>
            <a:ext cx="1632857" cy="391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7901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906" y="528638"/>
            <a:ext cx="4895731" cy="600789"/>
          </a:xfrm>
          <a:prstGeom prst="rect">
            <a:avLst/>
          </a:prstGeom>
          <a:noFill/>
          <a:ln/>
        </p:spPr>
        <p:txBody>
          <a:bodyPr wrap="none" lIns="0" tIns="0" rIns="0" bIns="0" rtlCol="0" anchor="t"/>
          <a:lstStyle/>
          <a:p>
            <a:pPr marL="0" indent="0" algn="l">
              <a:lnSpc>
                <a:spcPts val="4700"/>
              </a:lnSpc>
              <a:buNone/>
            </a:pPr>
            <a:r>
              <a:rPr lang="en-US" sz="3750" dirty="0">
                <a:solidFill>
                  <a:srgbClr val="1B1B27"/>
                </a:solidFill>
                <a:latin typeface="Raleway" pitchFamily="34" charset="0"/>
                <a:ea typeface="Raleway" pitchFamily="34" charset="-122"/>
                <a:cs typeface="Raleway" pitchFamily="34" charset="-120"/>
              </a:rPr>
              <a:t>Types of Ransomware</a:t>
            </a:r>
            <a:endParaRPr lang="en-US" sz="3750" dirty="0"/>
          </a:p>
        </p:txBody>
      </p:sp>
      <p:sp>
        <p:nvSpPr>
          <p:cNvPr id="3" name="Text 1"/>
          <p:cNvSpPr/>
          <p:nvPr/>
        </p:nvSpPr>
        <p:spPr>
          <a:xfrm>
            <a:off x="768906" y="1513880"/>
            <a:ext cx="13092589" cy="307658"/>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Understanding the different types of ransomware is crucial for developing effective defence strategies and preventing infection.</a:t>
            </a:r>
            <a:endParaRPr lang="en-US" sz="1500" dirty="0"/>
          </a:p>
        </p:txBody>
      </p:sp>
      <p:sp>
        <p:nvSpPr>
          <p:cNvPr id="4" name="Shape 2"/>
          <p:cNvSpPr/>
          <p:nvPr/>
        </p:nvSpPr>
        <p:spPr>
          <a:xfrm>
            <a:off x="768906" y="2326005"/>
            <a:ext cx="4236006" cy="2341721"/>
          </a:xfrm>
          <a:prstGeom prst="roundRect">
            <a:avLst>
              <a:gd name="adj" fmla="val 4686"/>
            </a:avLst>
          </a:prstGeom>
          <a:solidFill>
            <a:srgbClr val="FFFFFF">
              <a:alpha val="95000"/>
            </a:srgbClr>
          </a:solidFill>
          <a:ln/>
        </p:spPr>
      </p:sp>
      <p:sp>
        <p:nvSpPr>
          <p:cNvPr id="5" name="Shape 3"/>
          <p:cNvSpPr/>
          <p:nvPr/>
        </p:nvSpPr>
        <p:spPr>
          <a:xfrm>
            <a:off x="768906" y="2303145"/>
            <a:ext cx="4236006" cy="91440"/>
          </a:xfrm>
          <a:prstGeom prst="roundRect">
            <a:avLst>
              <a:gd name="adj" fmla="val 88301"/>
            </a:avLst>
          </a:prstGeom>
          <a:solidFill>
            <a:srgbClr val="1B1B27"/>
          </a:solidFill>
          <a:ln/>
        </p:spPr>
      </p:sp>
      <p:sp>
        <p:nvSpPr>
          <p:cNvPr id="6" name="Shape 4"/>
          <p:cNvSpPr/>
          <p:nvPr/>
        </p:nvSpPr>
        <p:spPr>
          <a:xfrm>
            <a:off x="2598599" y="2037755"/>
            <a:ext cx="576620" cy="576620"/>
          </a:xfrm>
          <a:prstGeom prst="roundRect">
            <a:avLst>
              <a:gd name="adj" fmla="val 158579"/>
            </a:avLst>
          </a:prstGeom>
          <a:solidFill>
            <a:srgbClr val="1B1B27"/>
          </a:solidFill>
          <a:ln/>
        </p:spPr>
      </p:sp>
      <p:sp>
        <p:nvSpPr>
          <p:cNvPr id="8" name="Text 5"/>
          <p:cNvSpPr/>
          <p:nvPr/>
        </p:nvSpPr>
        <p:spPr>
          <a:xfrm>
            <a:off x="983933" y="2806541"/>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Crypto Ransomware</a:t>
            </a:r>
            <a:endParaRPr lang="en-US" sz="1850" dirty="0"/>
          </a:p>
        </p:txBody>
      </p:sp>
      <p:sp>
        <p:nvSpPr>
          <p:cNvPr id="9" name="Text 6"/>
          <p:cNvSpPr/>
          <p:nvPr/>
        </p:nvSpPr>
        <p:spPr>
          <a:xfrm>
            <a:off x="983933" y="3222069"/>
            <a:ext cx="3805952" cy="1230630"/>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Encrypts files and demands payment for decryption. Famous examples include WannaCry and Ryuk, which caused widespread disruption globally.</a:t>
            </a:r>
            <a:endParaRPr lang="en-US" sz="1500" dirty="0"/>
          </a:p>
        </p:txBody>
      </p:sp>
      <p:sp>
        <p:nvSpPr>
          <p:cNvPr id="10" name="Shape 7"/>
          <p:cNvSpPr/>
          <p:nvPr/>
        </p:nvSpPr>
        <p:spPr>
          <a:xfrm>
            <a:off x="5197078" y="2326005"/>
            <a:ext cx="4236125" cy="2341721"/>
          </a:xfrm>
          <a:prstGeom prst="roundRect">
            <a:avLst>
              <a:gd name="adj" fmla="val 4686"/>
            </a:avLst>
          </a:prstGeom>
          <a:solidFill>
            <a:srgbClr val="FFFFFF">
              <a:alpha val="95000"/>
            </a:srgbClr>
          </a:solidFill>
          <a:ln/>
        </p:spPr>
      </p:sp>
      <p:sp>
        <p:nvSpPr>
          <p:cNvPr id="11" name="Shape 8"/>
          <p:cNvSpPr/>
          <p:nvPr/>
        </p:nvSpPr>
        <p:spPr>
          <a:xfrm>
            <a:off x="5197078" y="2303145"/>
            <a:ext cx="4236125" cy="91440"/>
          </a:xfrm>
          <a:prstGeom prst="roundRect">
            <a:avLst>
              <a:gd name="adj" fmla="val 88301"/>
            </a:avLst>
          </a:prstGeom>
          <a:solidFill>
            <a:srgbClr val="1B1B27"/>
          </a:solidFill>
          <a:ln/>
        </p:spPr>
      </p:sp>
      <p:sp>
        <p:nvSpPr>
          <p:cNvPr id="12" name="Shape 9"/>
          <p:cNvSpPr/>
          <p:nvPr/>
        </p:nvSpPr>
        <p:spPr>
          <a:xfrm>
            <a:off x="7026771" y="2037755"/>
            <a:ext cx="576620" cy="576620"/>
          </a:xfrm>
          <a:prstGeom prst="roundRect">
            <a:avLst>
              <a:gd name="adj" fmla="val 158579"/>
            </a:avLst>
          </a:prstGeom>
          <a:solidFill>
            <a:srgbClr val="1B1B27"/>
          </a:solidFill>
          <a:ln/>
        </p:spPr>
      </p:sp>
      <p:sp>
        <p:nvSpPr>
          <p:cNvPr id="14" name="Text 10"/>
          <p:cNvSpPr/>
          <p:nvPr/>
        </p:nvSpPr>
        <p:spPr>
          <a:xfrm>
            <a:off x="5412105" y="2806541"/>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Locker Ransomware</a:t>
            </a:r>
            <a:endParaRPr lang="en-US" sz="1850" dirty="0"/>
          </a:p>
        </p:txBody>
      </p:sp>
      <p:sp>
        <p:nvSpPr>
          <p:cNvPr id="15" name="Text 11"/>
          <p:cNvSpPr/>
          <p:nvPr/>
        </p:nvSpPr>
        <p:spPr>
          <a:xfrm>
            <a:off x="5412105" y="3222069"/>
            <a:ext cx="3806071" cy="922973"/>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Locks users out of their device completely, preventing system access without necessarily encrypting individual files.</a:t>
            </a:r>
            <a:endParaRPr lang="en-US" sz="1500" dirty="0"/>
          </a:p>
        </p:txBody>
      </p:sp>
      <p:sp>
        <p:nvSpPr>
          <p:cNvPr id="16" name="Shape 12"/>
          <p:cNvSpPr/>
          <p:nvPr/>
        </p:nvSpPr>
        <p:spPr>
          <a:xfrm>
            <a:off x="9625370" y="2326005"/>
            <a:ext cx="4236125" cy="2341721"/>
          </a:xfrm>
          <a:prstGeom prst="roundRect">
            <a:avLst>
              <a:gd name="adj" fmla="val 4686"/>
            </a:avLst>
          </a:prstGeom>
          <a:solidFill>
            <a:srgbClr val="FFFFFF">
              <a:alpha val="95000"/>
            </a:srgbClr>
          </a:solidFill>
          <a:ln/>
        </p:spPr>
      </p:sp>
      <p:sp>
        <p:nvSpPr>
          <p:cNvPr id="17" name="Shape 13"/>
          <p:cNvSpPr/>
          <p:nvPr/>
        </p:nvSpPr>
        <p:spPr>
          <a:xfrm>
            <a:off x="9625370" y="2303145"/>
            <a:ext cx="4236125" cy="91440"/>
          </a:xfrm>
          <a:prstGeom prst="roundRect">
            <a:avLst>
              <a:gd name="adj" fmla="val 88301"/>
            </a:avLst>
          </a:prstGeom>
          <a:solidFill>
            <a:srgbClr val="1B1B27"/>
          </a:solidFill>
          <a:ln/>
        </p:spPr>
      </p:sp>
      <p:sp>
        <p:nvSpPr>
          <p:cNvPr id="18" name="Shape 14"/>
          <p:cNvSpPr/>
          <p:nvPr/>
        </p:nvSpPr>
        <p:spPr>
          <a:xfrm>
            <a:off x="11455063" y="2037755"/>
            <a:ext cx="576620" cy="576620"/>
          </a:xfrm>
          <a:prstGeom prst="roundRect">
            <a:avLst>
              <a:gd name="adj" fmla="val 158579"/>
            </a:avLst>
          </a:prstGeom>
          <a:solidFill>
            <a:srgbClr val="1B1B27"/>
          </a:solidFill>
          <a:ln/>
        </p:spPr>
      </p:sp>
      <p:sp>
        <p:nvSpPr>
          <p:cNvPr id="20" name="Text 15"/>
          <p:cNvSpPr/>
          <p:nvPr/>
        </p:nvSpPr>
        <p:spPr>
          <a:xfrm>
            <a:off x="9840397" y="2806541"/>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Scareware</a:t>
            </a:r>
            <a:endParaRPr lang="en-US" sz="1850" dirty="0"/>
          </a:p>
        </p:txBody>
      </p:sp>
      <p:sp>
        <p:nvSpPr>
          <p:cNvPr id="21" name="Text 16"/>
          <p:cNvSpPr/>
          <p:nvPr/>
        </p:nvSpPr>
        <p:spPr>
          <a:xfrm>
            <a:off x="9840397" y="3222069"/>
            <a:ext cx="3806071" cy="1230630"/>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Deceives users by posing as security software or system alerts, tricking them into paying for fake solutions to non-existent problems.</a:t>
            </a:r>
            <a:endParaRPr lang="en-US" sz="1500" dirty="0"/>
          </a:p>
        </p:txBody>
      </p:sp>
      <p:sp>
        <p:nvSpPr>
          <p:cNvPr id="22" name="Shape 17"/>
          <p:cNvSpPr/>
          <p:nvPr/>
        </p:nvSpPr>
        <p:spPr>
          <a:xfrm>
            <a:off x="768906" y="5148143"/>
            <a:ext cx="6450211" cy="2034064"/>
          </a:xfrm>
          <a:prstGeom prst="roundRect">
            <a:avLst>
              <a:gd name="adj" fmla="val 5395"/>
            </a:avLst>
          </a:prstGeom>
          <a:solidFill>
            <a:srgbClr val="FFFFFF">
              <a:alpha val="95000"/>
            </a:srgbClr>
          </a:solidFill>
          <a:ln/>
        </p:spPr>
      </p:sp>
      <p:sp>
        <p:nvSpPr>
          <p:cNvPr id="23" name="Shape 18"/>
          <p:cNvSpPr/>
          <p:nvPr/>
        </p:nvSpPr>
        <p:spPr>
          <a:xfrm>
            <a:off x="768906" y="5125283"/>
            <a:ext cx="6450211" cy="91440"/>
          </a:xfrm>
          <a:prstGeom prst="roundRect">
            <a:avLst>
              <a:gd name="adj" fmla="val 88301"/>
            </a:avLst>
          </a:prstGeom>
          <a:solidFill>
            <a:srgbClr val="1B1B27"/>
          </a:solidFill>
          <a:ln/>
        </p:spPr>
      </p:sp>
      <p:sp>
        <p:nvSpPr>
          <p:cNvPr id="24" name="Shape 19"/>
          <p:cNvSpPr/>
          <p:nvPr/>
        </p:nvSpPr>
        <p:spPr>
          <a:xfrm>
            <a:off x="3705642" y="4859893"/>
            <a:ext cx="576620" cy="576620"/>
          </a:xfrm>
          <a:prstGeom prst="roundRect">
            <a:avLst>
              <a:gd name="adj" fmla="val 158579"/>
            </a:avLst>
          </a:prstGeom>
          <a:solidFill>
            <a:srgbClr val="1B1B27"/>
          </a:solidFill>
          <a:ln/>
        </p:spPr>
      </p:sp>
      <p:sp>
        <p:nvSpPr>
          <p:cNvPr id="26" name="Text 20"/>
          <p:cNvSpPr/>
          <p:nvPr/>
        </p:nvSpPr>
        <p:spPr>
          <a:xfrm>
            <a:off x="983933" y="5628680"/>
            <a:ext cx="3369826"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Double Extortion Ransomware</a:t>
            </a:r>
            <a:endParaRPr lang="en-US" sz="1850" dirty="0"/>
          </a:p>
        </p:txBody>
      </p:sp>
      <p:sp>
        <p:nvSpPr>
          <p:cNvPr id="27" name="Text 21"/>
          <p:cNvSpPr/>
          <p:nvPr/>
        </p:nvSpPr>
        <p:spPr>
          <a:xfrm>
            <a:off x="983933" y="6044208"/>
            <a:ext cx="6020157" cy="615315"/>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Encrypts files AND steals sensitive data. Attackers threaten to leak the stolen data if the ransom is not paid, adding another layer of pressure.</a:t>
            </a:r>
            <a:endParaRPr lang="en-US" sz="1500" dirty="0"/>
          </a:p>
        </p:txBody>
      </p:sp>
      <p:sp>
        <p:nvSpPr>
          <p:cNvPr id="28" name="Shape 22"/>
          <p:cNvSpPr/>
          <p:nvPr/>
        </p:nvSpPr>
        <p:spPr>
          <a:xfrm>
            <a:off x="7411283" y="5148143"/>
            <a:ext cx="6450211" cy="2034064"/>
          </a:xfrm>
          <a:prstGeom prst="roundRect">
            <a:avLst>
              <a:gd name="adj" fmla="val 5395"/>
            </a:avLst>
          </a:prstGeom>
          <a:solidFill>
            <a:srgbClr val="FFFFFF">
              <a:alpha val="95000"/>
            </a:srgbClr>
          </a:solidFill>
          <a:ln/>
        </p:spPr>
      </p:sp>
      <p:sp>
        <p:nvSpPr>
          <p:cNvPr id="29" name="Shape 23"/>
          <p:cNvSpPr/>
          <p:nvPr/>
        </p:nvSpPr>
        <p:spPr>
          <a:xfrm>
            <a:off x="7411283" y="5125283"/>
            <a:ext cx="6450211" cy="91440"/>
          </a:xfrm>
          <a:prstGeom prst="roundRect">
            <a:avLst>
              <a:gd name="adj" fmla="val 88301"/>
            </a:avLst>
          </a:prstGeom>
          <a:solidFill>
            <a:srgbClr val="1B1B27"/>
          </a:solidFill>
          <a:ln/>
        </p:spPr>
      </p:sp>
      <p:sp>
        <p:nvSpPr>
          <p:cNvPr id="30" name="Shape 24"/>
          <p:cNvSpPr/>
          <p:nvPr/>
        </p:nvSpPr>
        <p:spPr>
          <a:xfrm>
            <a:off x="10348020" y="4859893"/>
            <a:ext cx="576620" cy="576620"/>
          </a:xfrm>
          <a:prstGeom prst="roundRect">
            <a:avLst>
              <a:gd name="adj" fmla="val 158579"/>
            </a:avLst>
          </a:prstGeom>
          <a:solidFill>
            <a:srgbClr val="1B1B27"/>
          </a:solidFill>
          <a:ln/>
        </p:spPr>
      </p:sp>
      <p:sp>
        <p:nvSpPr>
          <p:cNvPr id="32" name="Text 25"/>
          <p:cNvSpPr/>
          <p:nvPr/>
        </p:nvSpPr>
        <p:spPr>
          <a:xfrm>
            <a:off x="7626310" y="5628680"/>
            <a:ext cx="358425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Ransomware as a Service (RaaS)</a:t>
            </a:r>
            <a:endParaRPr lang="en-US" sz="1850" dirty="0"/>
          </a:p>
        </p:txBody>
      </p:sp>
      <p:sp>
        <p:nvSpPr>
          <p:cNvPr id="33" name="Text 26"/>
          <p:cNvSpPr/>
          <p:nvPr/>
        </p:nvSpPr>
        <p:spPr>
          <a:xfrm>
            <a:off x="7626310" y="6044208"/>
            <a:ext cx="6020157" cy="922973"/>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Professional ransomware developed by expert attackers and then sold or leased to others, significantly increasing the scale and reach of attacks.</a:t>
            </a:r>
            <a:endParaRPr lang="en-US" sz="1500" dirty="0"/>
          </a:p>
        </p:txBody>
      </p:sp>
      <p:sp>
        <p:nvSpPr>
          <p:cNvPr id="34" name="Text 27"/>
          <p:cNvSpPr/>
          <p:nvPr/>
        </p:nvSpPr>
        <p:spPr>
          <a:xfrm>
            <a:off x="768906" y="7398425"/>
            <a:ext cx="13092589" cy="307658"/>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Each type requires a tailored approach to prevention and response, highlighting the importance of comprehensive cybersecurity measures.</a:t>
            </a:r>
            <a:endParaRPr lang="en-US" sz="1500" dirty="0"/>
          </a:p>
        </p:txBody>
      </p:sp>
      <p:sp>
        <p:nvSpPr>
          <p:cNvPr id="35" name="Rectangle 34"/>
          <p:cNvSpPr/>
          <p:nvPr/>
        </p:nvSpPr>
        <p:spPr>
          <a:xfrm>
            <a:off x="12888686" y="7750629"/>
            <a:ext cx="1632857" cy="391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419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2226" y="824872"/>
            <a:ext cx="7471886" cy="517327"/>
          </a:xfrm>
          <a:prstGeom prst="rect">
            <a:avLst/>
          </a:prstGeom>
          <a:noFill/>
          <a:ln/>
        </p:spPr>
        <p:txBody>
          <a:bodyPr wrap="none" lIns="0" tIns="0" rIns="0" bIns="0" rtlCol="0" anchor="t"/>
          <a:lstStyle/>
          <a:p>
            <a:pPr marL="0" indent="0" algn="l">
              <a:lnSpc>
                <a:spcPts val="4050"/>
              </a:lnSpc>
              <a:buNone/>
            </a:pPr>
            <a:r>
              <a:rPr lang="en-US" sz="3250" dirty="0">
                <a:solidFill>
                  <a:srgbClr val="1B1B27"/>
                </a:solidFill>
                <a:latin typeface="Raleway" pitchFamily="34" charset="0"/>
                <a:ea typeface="Raleway" pitchFamily="34" charset="-122"/>
                <a:cs typeface="Raleway" pitchFamily="34" charset="-120"/>
              </a:rPr>
              <a:t>Ransomware Prevention and Response</a:t>
            </a:r>
            <a:endParaRPr lang="en-US" sz="3250" dirty="0"/>
          </a:p>
        </p:txBody>
      </p:sp>
      <p:sp>
        <p:nvSpPr>
          <p:cNvPr id="3" name="Text 1"/>
          <p:cNvSpPr/>
          <p:nvPr/>
        </p:nvSpPr>
        <p:spPr>
          <a:xfrm>
            <a:off x="669845" y="1784729"/>
            <a:ext cx="13305949" cy="264914"/>
          </a:xfrm>
          <a:prstGeom prst="rect">
            <a:avLst/>
          </a:prstGeom>
          <a:noFill/>
          <a:ln/>
        </p:spPr>
        <p:txBody>
          <a:bodyPr wrap="none" lIns="0" tIns="0" rIns="0" bIns="0" rtlCol="0" anchor="t"/>
          <a:lstStyle/>
          <a:p>
            <a:pPr marL="0" indent="0" algn="l">
              <a:lnSpc>
                <a:spcPts val="2050"/>
              </a:lnSpc>
              <a:buNone/>
            </a:pPr>
            <a:r>
              <a:rPr lang="en-US" sz="1400" dirty="0">
                <a:solidFill>
                  <a:srgbClr val="3C3939"/>
                </a:solidFill>
                <a:latin typeface="Roboto" pitchFamily="34" charset="0"/>
                <a:ea typeface="Roboto" pitchFamily="34" charset="-122"/>
                <a:cs typeface="Roboto" pitchFamily="34" charset="-120"/>
              </a:rPr>
              <a:t>Effective ransomware defence relies on a multi-layered strategy encompassing prevention, detection, response, and recovery.</a:t>
            </a:r>
            <a:endParaRPr lang="en-US" sz="1400" dirty="0"/>
          </a:p>
        </p:txBody>
      </p:sp>
      <p:sp>
        <p:nvSpPr>
          <p:cNvPr id="4" name="Text 2"/>
          <p:cNvSpPr/>
          <p:nvPr/>
        </p:nvSpPr>
        <p:spPr>
          <a:xfrm>
            <a:off x="669845" y="2401354"/>
            <a:ext cx="2483406" cy="310396"/>
          </a:xfrm>
          <a:prstGeom prst="rect">
            <a:avLst/>
          </a:prstGeom>
          <a:noFill/>
          <a:ln/>
        </p:spPr>
        <p:txBody>
          <a:bodyPr wrap="none" lIns="0" tIns="0" rIns="0" bIns="0" rtlCol="0" anchor="t"/>
          <a:lstStyle/>
          <a:p>
            <a:pPr marL="0" indent="0" algn="l">
              <a:lnSpc>
                <a:spcPts val="2400"/>
              </a:lnSpc>
              <a:buNone/>
            </a:pPr>
            <a:r>
              <a:rPr lang="en-US" sz="2000" dirty="0">
                <a:solidFill>
                  <a:srgbClr val="1B1B27"/>
                </a:solidFill>
                <a:latin typeface="Raleway" pitchFamily="34" charset="0"/>
                <a:ea typeface="Raleway" pitchFamily="34" charset="-122"/>
                <a:cs typeface="Raleway" pitchFamily="34" charset="-120"/>
              </a:rPr>
              <a:t>Prevention</a:t>
            </a:r>
            <a:endParaRPr lang="en-US" sz="2000" dirty="0"/>
          </a:p>
        </p:txBody>
      </p:sp>
      <p:sp>
        <p:nvSpPr>
          <p:cNvPr id="5" name="Text 3"/>
          <p:cNvSpPr/>
          <p:nvPr/>
        </p:nvSpPr>
        <p:spPr>
          <a:xfrm>
            <a:off x="669845" y="2877247"/>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Keep systems and software up to date, patching vulnerabilities promptly.</a:t>
            </a:r>
            <a:endParaRPr lang="en-US" sz="1400" dirty="0"/>
          </a:p>
        </p:txBody>
      </p:sp>
      <p:sp>
        <p:nvSpPr>
          <p:cNvPr id="6" name="Text 4"/>
          <p:cNvSpPr/>
          <p:nvPr/>
        </p:nvSpPr>
        <p:spPr>
          <a:xfrm>
            <a:off x="669845" y="3200025"/>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Avoid opening suspicious emails or attachments; exercise caution with unknown senders.</a:t>
            </a:r>
            <a:endParaRPr lang="en-US" sz="1400" dirty="0"/>
          </a:p>
        </p:txBody>
      </p:sp>
      <p:sp>
        <p:nvSpPr>
          <p:cNvPr id="7" name="Text 5"/>
          <p:cNvSpPr/>
          <p:nvPr/>
        </p:nvSpPr>
        <p:spPr>
          <a:xfrm>
            <a:off x="669845" y="3787718"/>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Use strong, unique passwords and enable Multi-Factor Authentication (MFA) across all accounts.</a:t>
            </a:r>
            <a:endParaRPr lang="en-US" sz="1400" dirty="0"/>
          </a:p>
        </p:txBody>
      </p:sp>
      <p:sp>
        <p:nvSpPr>
          <p:cNvPr id="8" name="Text 6"/>
          <p:cNvSpPr/>
          <p:nvPr/>
        </p:nvSpPr>
        <p:spPr>
          <a:xfrm>
            <a:off x="669845" y="4375410"/>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Regularly back up critical data offline to ensure recoverability.</a:t>
            </a:r>
            <a:endParaRPr lang="en-US" sz="1400" dirty="0"/>
          </a:p>
        </p:txBody>
      </p:sp>
      <p:sp>
        <p:nvSpPr>
          <p:cNvPr id="9" name="Text 7"/>
          <p:cNvSpPr/>
          <p:nvPr/>
        </p:nvSpPr>
        <p:spPr>
          <a:xfrm>
            <a:off x="669845" y="4698189"/>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Deploy robust antivirus, endpoint protection, and firewall solutions.</a:t>
            </a:r>
            <a:endParaRPr lang="en-US" sz="1400" dirty="0"/>
          </a:p>
        </p:txBody>
      </p:sp>
      <p:sp>
        <p:nvSpPr>
          <p:cNvPr id="10" name="Text 8"/>
          <p:cNvSpPr/>
          <p:nvPr/>
        </p:nvSpPr>
        <p:spPr>
          <a:xfrm>
            <a:off x="669845" y="5128600"/>
            <a:ext cx="2483406" cy="310396"/>
          </a:xfrm>
          <a:prstGeom prst="rect">
            <a:avLst/>
          </a:prstGeom>
          <a:noFill/>
          <a:ln/>
        </p:spPr>
        <p:txBody>
          <a:bodyPr wrap="none" lIns="0" tIns="0" rIns="0" bIns="0" rtlCol="0" anchor="t"/>
          <a:lstStyle/>
          <a:p>
            <a:pPr marL="0" indent="0" algn="l">
              <a:lnSpc>
                <a:spcPts val="2400"/>
              </a:lnSpc>
              <a:buNone/>
            </a:pPr>
            <a:r>
              <a:rPr lang="en-US" sz="2000" dirty="0">
                <a:solidFill>
                  <a:srgbClr val="1B1B27"/>
                </a:solidFill>
                <a:latin typeface="Raleway" pitchFamily="34" charset="0"/>
                <a:ea typeface="Raleway" pitchFamily="34" charset="-122"/>
                <a:cs typeface="Raleway" pitchFamily="34" charset="-120"/>
              </a:rPr>
              <a:t>Detection</a:t>
            </a:r>
            <a:endParaRPr lang="en-US" sz="1950" dirty="0"/>
          </a:p>
        </p:txBody>
      </p:sp>
      <p:sp>
        <p:nvSpPr>
          <p:cNvPr id="11" name="Text 9"/>
          <p:cNvSpPr/>
          <p:nvPr/>
        </p:nvSpPr>
        <p:spPr>
          <a:xfrm>
            <a:off x="669845" y="5604493"/>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Monitor for unusual file encryption activities or anomalous system behaviour.</a:t>
            </a:r>
            <a:endParaRPr lang="en-US" sz="1400" dirty="0"/>
          </a:p>
        </p:txBody>
      </p:sp>
      <p:sp>
        <p:nvSpPr>
          <p:cNvPr id="12" name="Text 10"/>
          <p:cNvSpPr/>
          <p:nvPr/>
        </p:nvSpPr>
        <p:spPr>
          <a:xfrm>
            <a:off x="669845" y="5927271"/>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Utilise intrusion detection systems (IDS) and Security Information and Event Management (SIEM) tools for real-time threat analysis.</a:t>
            </a:r>
            <a:endParaRPr lang="en-US" sz="1400" dirty="0"/>
          </a:p>
        </p:txBody>
      </p:sp>
      <p:sp>
        <p:nvSpPr>
          <p:cNvPr id="13" name="Text 11"/>
          <p:cNvSpPr/>
          <p:nvPr/>
        </p:nvSpPr>
        <p:spPr>
          <a:xfrm>
            <a:off x="7532369" y="2401354"/>
            <a:ext cx="2483406" cy="310396"/>
          </a:xfrm>
          <a:prstGeom prst="rect">
            <a:avLst/>
          </a:prstGeom>
          <a:noFill/>
          <a:ln/>
        </p:spPr>
        <p:txBody>
          <a:bodyPr wrap="none" lIns="0" tIns="0" rIns="0" bIns="0" rtlCol="0" anchor="t"/>
          <a:lstStyle/>
          <a:p>
            <a:pPr marL="0" indent="0" algn="l">
              <a:lnSpc>
                <a:spcPts val="2400"/>
              </a:lnSpc>
              <a:buNone/>
            </a:pPr>
            <a:r>
              <a:rPr lang="en-US" sz="2000" dirty="0">
                <a:solidFill>
                  <a:srgbClr val="1B1B27"/>
                </a:solidFill>
                <a:latin typeface="Raleway" pitchFamily="34" charset="0"/>
                <a:ea typeface="Raleway" pitchFamily="34" charset="-122"/>
                <a:cs typeface="Raleway" pitchFamily="34" charset="-120"/>
              </a:rPr>
              <a:t>Response</a:t>
            </a:r>
            <a:endParaRPr lang="en-US" sz="2000" dirty="0"/>
          </a:p>
        </p:txBody>
      </p:sp>
      <p:sp>
        <p:nvSpPr>
          <p:cNvPr id="14" name="Text 12"/>
          <p:cNvSpPr/>
          <p:nvPr/>
        </p:nvSpPr>
        <p:spPr>
          <a:xfrm>
            <a:off x="7532369" y="2877247"/>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Immediately disconnect infected devices from the network to prevent further spread.</a:t>
            </a:r>
            <a:endParaRPr lang="en-US" sz="1400" dirty="0"/>
          </a:p>
        </p:txBody>
      </p:sp>
      <p:sp>
        <p:nvSpPr>
          <p:cNvPr id="15" name="Text 13"/>
          <p:cNvSpPr/>
          <p:nvPr/>
        </p:nvSpPr>
        <p:spPr>
          <a:xfrm>
            <a:off x="7532369" y="3464939"/>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Do </a:t>
            </a:r>
            <a:r>
              <a:rPr lang="en-US" sz="1400" b="1" dirty="0">
                <a:solidFill>
                  <a:srgbClr val="3C3939"/>
                </a:solidFill>
                <a:latin typeface="Roboto" pitchFamily="34" charset="0"/>
                <a:ea typeface="Roboto" pitchFamily="34" charset="-122"/>
                <a:cs typeface="Roboto" pitchFamily="34" charset="-120"/>
              </a:rPr>
              <a:t>not</a:t>
            </a:r>
            <a:r>
              <a:rPr lang="en-US" sz="1400" dirty="0">
                <a:solidFill>
                  <a:srgbClr val="3C3939"/>
                </a:solidFill>
                <a:latin typeface="Roboto" pitchFamily="34" charset="0"/>
                <a:ea typeface="Roboto" pitchFamily="34" charset="-122"/>
                <a:cs typeface="Roboto" pitchFamily="34" charset="-120"/>
              </a:rPr>
              <a:t> pay the ransom; this encourages attackers and offers no guarantee of data recovery.</a:t>
            </a:r>
            <a:endParaRPr lang="en-US" sz="1400" dirty="0"/>
          </a:p>
        </p:txBody>
      </p:sp>
      <p:sp>
        <p:nvSpPr>
          <p:cNvPr id="16" name="Text 14"/>
          <p:cNvSpPr/>
          <p:nvPr/>
        </p:nvSpPr>
        <p:spPr>
          <a:xfrm>
            <a:off x="7532369" y="4052632"/>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Restore files from secure, verified backups.</a:t>
            </a:r>
            <a:endParaRPr lang="en-US" sz="1400" dirty="0"/>
          </a:p>
        </p:txBody>
      </p:sp>
      <p:sp>
        <p:nvSpPr>
          <p:cNvPr id="17" name="Text 15"/>
          <p:cNvSpPr/>
          <p:nvPr/>
        </p:nvSpPr>
        <p:spPr>
          <a:xfrm>
            <a:off x="7532369" y="4375410"/>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Conduct a full forensic investigation to identify the attack vector and scope of compromise.</a:t>
            </a:r>
            <a:endParaRPr lang="en-US" sz="1400" dirty="0"/>
          </a:p>
        </p:txBody>
      </p:sp>
      <p:sp>
        <p:nvSpPr>
          <p:cNvPr id="18" name="Text 16"/>
          <p:cNvSpPr/>
          <p:nvPr/>
        </p:nvSpPr>
        <p:spPr>
          <a:xfrm>
            <a:off x="7532369" y="4963103"/>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Update security policies and patch systems to prevent recurrence.</a:t>
            </a:r>
            <a:endParaRPr lang="en-US" sz="1400" dirty="0"/>
          </a:p>
        </p:txBody>
      </p:sp>
      <p:sp>
        <p:nvSpPr>
          <p:cNvPr id="19" name="Text 17"/>
          <p:cNvSpPr/>
          <p:nvPr/>
        </p:nvSpPr>
        <p:spPr>
          <a:xfrm>
            <a:off x="7532369" y="5393514"/>
            <a:ext cx="2483406" cy="310396"/>
          </a:xfrm>
          <a:prstGeom prst="rect">
            <a:avLst/>
          </a:prstGeom>
          <a:noFill/>
          <a:ln/>
        </p:spPr>
        <p:txBody>
          <a:bodyPr wrap="none" lIns="0" tIns="0" rIns="0" bIns="0" rtlCol="0" anchor="t"/>
          <a:lstStyle/>
          <a:p>
            <a:pPr marL="0" indent="0" algn="l">
              <a:lnSpc>
                <a:spcPts val="2400"/>
              </a:lnSpc>
              <a:buNone/>
            </a:pPr>
            <a:r>
              <a:rPr lang="en-US" sz="2000" dirty="0">
                <a:solidFill>
                  <a:srgbClr val="1B1B27"/>
                </a:solidFill>
                <a:latin typeface="Raleway" pitchFamily="34" charset="0"/>
                <a:ea typeface="Raleway" pitchFamily="34" charset="-122"/>
                <a:cs typeface="Raleway" pitchFamily="34" charset="-120"/>
              </a:rPr>
              <a:t>Recovery</a:t>
            </a:r>
            <a:endParaRPr lang="en-US" sz="2000" dirty="0"/>
          </a:p>
        </p:txBody>
      </p:sp>
      <p:sp>
        <p:nvSpPr>
          <p:cNvPr id="20" name="Text 18"/>
          <p:cNvSpPr/>
          <p:nvPr/>
        </p:nvSpPr>
        <p:spPr>
          <a:xfrm>
            <a:off x="7532369" y="5869407"/>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Verify all systems are thoroughly clean before reconnecting them to the network.</a:t>
            </a:r>
            <a:endParaRPr lang="en-US" sz="1400" dirty="0"/>
          </a:p>
        </p:txBody>
      </p:sp>
      <p:sp>
        <p:nvSpPr>
          <p:cNvPr id="21" name="Text 19"/>
          <p:cNvSpPr/>
          <p:nvPr/>
        </p:nvSpPr>
        <p:spPr>
          <a:xfrm>
            <a:off x="7532369" y="6192185"/>
            <a:ext cx="6451044" cy="264914"/>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Continuously monitor systems for any residual threats or vulnerabilities.</a:t>
            </a:r>
            <a:endParaRPr lang="en-US" sz="1400" dirty="0"/>
          </a:p>
        </p:txBody>
      </p:sp>
      <p:sp>
        <p:nvSpPr>
          <p:cNvPr id="22" name="Text 20"/>
          <p:cNvSpPr/>
          <p:nvPr/>
        </p:nvSpPr>
        <p:spPr>
          <a:xfrm>
            <a:off x="7532369" y="6514963"/>
            <a:ext cx="6451044" cy="52982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3C3939"/>
                </a:solidFill>
                <a:latin typeface="Roboto" pitchFamily="34" charset="0"/>
                <a:ea typeface="Roboto" pitchFamily="34" charset="-122"/>
                <a:cs typeface="Roboto" pitchFamily="34" charset="-120"/>
              </a:rPr>
              <a:t>Educate employees on lessons learned from the incident to reduce future risks and improve awareness.</a:t>
            </a:r>
            <a:endParaRPr lang="en-US" sz="1400" dirty="0"/>
          </a:p>
        </p:txBody>
      </p:sp>
      <p:sp>
        <p:nvSpPr>
          <p:cNvPr id="26" name="Rectangle 25"/>
          <p:cNvSpPr/>
          <p:nvPr/>
        </p:nvSpPr>
        <p:spPr>
          <a:xfrm>
            <a:off x="12888686" y="7750629"/>
            <a:ext cx="1632857" cy="391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1897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8643" y="391001"/>
            <a:ext cx="9161621" cy="444341"/>
          </a:xfrm>
          <a:prstGeom prst="rect">
            <a:avLst/>
          </a:prstGeom>
          <a:noFill/>
          <a:ln/>
        </p:spPr>
        <p:txBody>
          <a:bodyPr wrap="none" lIns="0" tIns="0" rIns="0" bIns="0" rtlCol="0" anchor="t"/>
          <a:lstStyle/>
          <a:p>
            <a:pPr marL="0" indent="0" algn="l">
              <a:lnSpc>
                <a:spcPts val="3450"/>
              </a:lnSpc>
              <a:buNone/>
            </a:pPr>
            <a:r>
              <a:rPr lang="en-US" sz="2750" dirty="0">
                <a:solidFill>
                  <a:srgbClr val="1B1B27"/>
                </a:solidFill>
                <a:latin typeface="Raleway" pitchFamily="34" charset="0"/>
                <a:ea typeface="Raleway" pitchFamily="34" charset="-122"/>
                <a:cs typeface="Raleway" pitchFamily="34" charset="-120"/>
              </a:rPr>
              <a:t>How to Protect Yourself: Best Defenses Against Phishing</a:t>
            </a:r>
            <a:endParaRPr lang="en-US" sz="2750" dirty="0"/>
          </a:p>
        </p:txBody>
      </p:sp>
      <p:sp>
        <p:nvSpPr>
          <p:cNvPr id="3" name="Text 1"/>
          <p:cNvSpPr/>
          <p:nvPr/>
        </p:nvSpPr>
        <p:spPr>
          <a:xfrm>
            <a:off x="568643" y="1119664"/>
            <a:ext cx="13493115" cy="45481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Phishing remains one of the most prevalent and effective cyberattack vectors. Protecting against it requires a multi-layered approach combining user awareness with robust technical controls. Education, strong email filtering, multi-factor authentication (MFA), and manually verifying links are the best defenses against phishing attempts.</a:t>
            </a:r>
            <a:endParaRPr lang="en-US" sz="1100" dirty="0"/>
          </a:p>
        </p:txBody>
      </p:sp>
      <p:pic>
        <p:nvPicPr>
          <p:cNvPr id="4" name="Image 0" descr="preencoded.png"/>
          <p:cNvPicPr>
            <a:picLocks noChangeAspect="1"/>
          </p:cNvPicPr>
          <p:nvPr/>
        </p:nvPicPr>
        <p:blipFill>
          <a:blip r:embed="rId3"/>
          <a:stretch>
            <a:fillRect/>
          </a:stretch>
        </p:blipFill>
        <p:spPr>
          <a:xfrm>
            <a:off x="568643" y="1894284"/>
            <a:ext cx="6573203" cy="6573203"/>
          </a:xfrm>
          <a:prstGeom prst="rect">
            <a:avLst/>
          </a:prstGeom>
        </p:spPr>
      </p:pic>
      <p:sp>
        <p:nvSpPr>
          <p:cNvPr id="5" name="Shape 2"/>
          <p:cNvSpPr/>
          <p:nvPr/>
        </p:nvSpPr>
        <p:spPr>
          <a:xfrm>
            <a:off x="7496175" y="1894284"/>
            <a:ext cx="319921" cy="319921"/>
          </a:xfrm>
          <a:prstGeom prst="roundRect">
            <a:avLst>
              <a:gd name="adj" fmla="val 18667"/>
            </a:avLst>
          </a:prstGeom>
          <a:solidFill>
            <a:srgbClr val="E1E1EA"/>
          </a:solidFill>
          <a:ln w="7620">
            <a:solidFill>
              <a:srgbClr val="C7C7D0"/>
            </a:solidFill>
            <a:prstDash val="solid"/>
          </a:ln>
        </p:spPr>
      </p:sp>
      <p:sp>
        <p:nvSpPr>
          <p:cNvPr id="6" name="Text 3"/>
          <p:cNvSpPr/>
          <p:nvPr/>
        </p:nvSpPr>
        <p:spPr>
          <a:xfrm>
            <a:off x="7958257" y="1943100"/>
            <a:ext cx="2347912" cy="22217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User Education &amp; Awareness</a:t>
            </a:r>
            <a:endParaRPr lang="en-US" sz="1350" dirty="0"/>
          </a:p>
        </p:txBody>
      </p:sp>
      <p:sp>
        <p:nvSpPr>
          <p:cNvPr id="7" name="Text 4"/>
          <p:cNvSpPr/>
          <p:nvPr/>
        </p:nvSpPr>
        <p:spPr>
          <a:xfrm>
            <a:off x="7958257" y="2307431"/>
            <a:ext cx="6111121" cy="45481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Regular training helps employees recognize phishing attempts, understand common tactics, and know how to report suspicious emails. A well-informed workforce is the first line of defense.</a:t>
            </a:r>
            <a:endParaRPr lang="en-US" sz="1100" dirty="0"/>
          </a:p>
        </p:txBody>
      </p:sp>
      <p:sp>
        <p:nvSpPr>
          <p:cNvPr id="8" name="Shape 5"/>
          <p:cNvSpPr/>
          <p:nvPr/>
        </p:nvSpPr>
        <p:spPr>
          <a:xfrm>
            <a:off x="7496175" y="3046571"/>
            <a:ext cx="319921" cy="319921"/>
          </a:xfrm>
          <a:prstGeom prst="roundRect">
            <a:avLst>
              <a:gd name="adj" fmla="val 18667"/>
            </a:avLst>
          </a:prstGeom>
          <a:solidFill>
            <a:srgbClr val="E1E1EA"/>
          </a:solidFill>
          <a:ln w="7620">
            <a:solidFill>
              <a:srgbClr val="C7C7D0"/>
            </a:solidFill>
            <a:prstDash val="solid"/>
          </a:ln>
        </p:spPr>
      </p:sp>
      <p:sp>
        <p:nvSpPr>
          <p:cNvPr id="9" name="Text 6"/>
          <p:cNvSpPr/>
          <p:nvPr/>
        </p:nvSpPr>
        <p:spPr>
          <a:xfrm>
            <a:off x="7958257" y="3095387"/>
            <a:ext cx="1777246" cy="22217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Strong Email Filtering</a:t>
            </a:r>
            <a:endParaRPr lang="en-US" sz="1350" dirty="0"/>
          </a:p>
        </p:txBody>
      </p:sp>
      <p:sp>
        <p:nvSpPr>
          <p:cNvPr id="10" name="Text 7"/>
          <p:cNvSpPr/>
          <p:nvPr/>
        </p:nvSpPr>
        <p:spPr>
          <a:xfrm>
            <a:off x="7958257" y="3459718"/>
            <a:ext cx="6111121" cy="45481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Implement advanced email security solutions that can detect and block malicious emails before they reach user inboxes. This includes spam filters, anti-malware, and anti-phishing technologies.</a:t>
            </a:r>
            <a:endParaRPr lang="en-US" sz="1100" dirty="0"/>
          </a:p>
        </p:txBody>
      </p:sp>
      <p:sp>
        <p:nvSpPr>
          <p:cNvPr id="11" name="Shape 8"/>
          <p:cNvSpPr/>
          <p:nvPr/>
        </p:nvSpPr>
        <p:spPr>
          <a:xfrm>
            <a:off x="7496175" y="4198858"/>
            <a:ext cx="319921" cy="319921"/>
          </a:xfrm>
          <a:prstGeom prst="roundRect">
            <a:avLst>
              <a:gd name="adj" fmla="val 18667"/>
            </a:avLst>
          </a:prstGeom>
          <a:solidFill>
            <a:srgbClr val="E1E1EA"/>
          </a:solidFill>
          <a:ln w="7620">
            <a:solidFill>
              <a:srgbClr val="C7C7D0"/>
            </a:solidFill>
            <a:prstDash val="solid"/>
          </a:ln>
        </p:spPr>
      </p:sp>
      <p:sp>
        <p:nvSpPr>
          <p:cNvPr id="12" name="Text 9"/>
          <p:cNvSpPr/>
          <p:nvPr/>
        </p:nvSpPr>
        <p:spPr>
          <a:xfrm>
            <a:off x="7958257" y="4247674"/>
            <a:ext cx="2735223" cy="22217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Multi-Factor Authentication (MFA)</a:t>
            </a:r>
            <a:endParaRPr lang="en-US" sz="1350" dirty="0"/>
          </a:p>
        </p:txBody>
      </p:sp>
      <p:sp>
        <p:nvSpPr>
          <p:cNvPr id="13" name="Text 10"/>
          <p:cNvSpPr/>
          <p:nvPr/>
        </p:nvSpPr>
        <p:spPr>
          <a:xfrm>
            <a:off x="7958257" y="4612005"/>
            <a:ext cx="6111121" cy="45481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Even if credentials are compromised through phishing, MFA adds an extra layer of security, making it significantly harder for attackers to gain unauthorized access to accounts.</a:t>
            </a:r>
            <a:endParaRPr lang="en-US" sz="1100" dirty="0"/>
          </a:p>
        </p:txBody>
      </p:sp>
      <p:sp>
        <p:nvSpPr>
          <p:cNvPr id="14" name="Shape 11"/>
          <p:cNvSpPr/>
          <p:nvPr/>
        </p:nvSpPr>
        <p:spPr>
          <a:xfrm>
            <a:off x="7496175" y="5351145"/>
            <a:ext cx="319921" cy="319921"/>
          </a:xfrm>
          <a:prstGeom prst="roundRect">
            <a:avLst>
              <a:gd name="adj" fmla="val 18667"/>
            </a:avLst>
          </a:prstGeom>
          <a:solidFill>
            <a:srgbClr val="E1E1EA"/>
          </a:solidFill>
          <a:ln w="7620">
            <a:solidFill>
              <a:srgbClr val="C7C7D0"/>
            </a:solidFill>
            <a:prstDash val="solid"/>
          </a:ln>
        </p:spPr>
      </p:sp>
      <p:sp>
        <p:nvSpPr>
          <p:cNvPr id="15" name="Text 12"/>
          <p:cNvSpPr/>
          <p:nvPr/>
        </p:nvSpPr>
        <p:spPr>
          <a:xfrm>
            <a:off x="7958257" y="5399961"/>
            <a:ext cx="1937742" cy="22217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Manual Link Verification</a:t>
            </a:r>
            <a:endParaRPr lang="en-US" sz="1350" dirty="0"/>
          </a:p>
        </p:txBody>
      </p:sp>
      <p:sp>
        <p:nvSpPr>
          <p:cNvPr id="16" name="Text 13"/>
          <p:cNvSpPr/>
          <p:nvPr/>
        </p:nvSpPr>
        <p:spPr>
          <a:xfrm>
            <a:off x="7958257" y="5764292"/>
            <a:ext cx="6111121" cy="45481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Encourage users to hover over links to check their destination before clicking, and to manually type URLs for sensitive sites rather than clicking embedded links in emails.</a:t>
            </a:r>
            <a:endParaRPr lang="en-US" sz="1100" dirty="0"/>
          </a:p>
        </p:txBody>
      </p:sp>
      <p:sp>
        <p:nvSpPr>
          <p:cNvPr id="17" name="Rectangle 16"/>
          <p:cNvSpPr/>
          <p:nvPr/>
        </p:nvSpPr>
        <p:spPr>
          <a:xfrm>
            <a:off x="12845143" y="7687628"/>
            <a:ext cx="1665514" cy="465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4901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3183" y="483394"/>
            <a:ext cx="10350937" cy="549235"/>
          </a:xfrm>
          <a:prstGeom prst="rect">
            <a:avLst/>
          </a:prstGeom>
          <a:noFill/>
          <a:ln/>
        </p:spPr>
        <p:txBody>
          <a:bodyPr wrap="none" lIns="0" tIns="0" rIns="0" bIns="0" rtlCol="0" anchor="t"/>
          <a:lstStyle/>
          <a:p>
            <a:pPr marL="0" indent="0" algn="l">
              <a:lnSpc>
                <a:spcPts val="4300"/>
              </a:lnSpc>
              <a:buNone/>
            </a:pPr>
            <a:r>
              <a:rPr lang="en-US" sz="3450" dirty="0">
                <a:solidFill>
                  <a:srgbClr val="1B1B27"/>
                </a:solidFill>
                <a:latin typeface="Raleway" pitchFamily="34" charset="0"/>
                <a:ea typeface="Raleway" pitchFamily="34" charset="-122"/>
                <a:cs typeface="Raleway" pitchFamily="34" charset="-120"/>
              </a:rPr>
              <a:t>Strategic Recommendations for Enhanced Security</a:t>
            </a:r>
            <a:endParaRPr lang="en-US" sz="3450" dirty="0"/>
          </a:p>
        </p:txBody>
      </p:sp>
      <p:sp>
        <p:nvSpPr>
          <p:cNvPr id="3" name="Text 1"/>
          <p:cNvSpPr/>
          <p:nvPr/>
        </p:nvSpPr>
        <p:spPr>
          <a:xfrm>
            <a:off x="703183" y="1384221"/>
            <a:ext cx="13224034" cy="56268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To move beyond reactive defense and establish a proactive security posture, organizations should focus on integrating advanced tools and continuous improvement strategies. These recommendations aim to significantly improve overall security against evolving cyber threats.</a:t>
            </a:r>
            <a:endParaRPr lang="en-US" sz="1350" dirty="0"/>
          </a:p>
        </p:txBody>
      </p:sp>
      <p:sp>
        <p:nvSpPr>
          <p:cNvPr id="4" name="Shape 2"/>
          <p:cNvSpPr/>
          <p:nvPr/>
        </p:nvSpPr>
        <p:spPr>
          <a:xfrm>
            <a:off x="703183" y="2144673"/>
            <a:ext cx="6524149" cy="2575203"/>
          </a:xfrm>
          <a:prstGeom prst="roundRect">
            <a:avLst>
              <a:gd name="adj" fmla="val 2867"/>
            </a:avLst>
          </a:prstGeom>
          <a:solidFill>
            <a:srgbClr val="E1E1EA"/>
          </a:solidFill>
          <a:ln w="7620">
            <a:solidFill>
              <a:srgbClr val="C7C7D0"/>
            </a:solidFill>
            <a:prstDash val="solid"/>
          </a:ln>
        </p:spPr>
      </p:sp>
      <p:sp>
        <p:nvSpPr>
          <p:cNvPr id="5" name="Shape 3"/>
          <p:cNvSpPr/>
          <p:nvPr/>
        </p:nvSpPr>
        <p:spPr>
          <a:xfrm>
            <a:off x="886539" y="2328029"/>
            <a:ext cx="527328" cy="527328"/>
          </a:xfrm>
          <a:prstGeom prst="roundRect">
            <a:avLst>
              <a:gd name="adj" fmla="val 17338517"/>
            </a:avLst>
          </a:prstGeom>
          <a:solidFill>
            <a:srgbClr val="1B1B27"/>
          </a:solidFill>
          <a:ln/>
        </p:spPr>
      </p:sp>
      <p:sp>
        <p:nvSpPr>
          <p:cNvPr id="7" name="Text 4"/>
          <p:cNvSpPr/>
          <p:nvPr/>
        </p:nvSpPr>
        <p:spPr>
          <a:xfrm>
            <a:off x="886539" y="3031093"/>
            <a:ext cx="2935724" cy="274677"/>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Regular Phishing Simulations</a:t>
            </a:r>
            <a:endParaRPr lang="en-US" sz="1700" dirty="0"/>
          </a:p>
        </p:txBody>
      </p:sp>
      <p:sp>
        <p:nvSpPr>
          <p:cNvPr id="8" name="Text 5"/>
          <p:cNvSpPr/>
          <p:nvPr/>
        </p:nvSpPr>
        <p:spPr>
          <a:xfrm>
            <a:off x="886539" y="3411141"/>
            <a:ext cx="6157436" cy="112537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Conducting frequent, realistic phishing simulations helps to continuously test and improve employee awareness and response to phishing attempts. This provides valuable insights into training effectiveness and identifies areas for further education.</a:t>
            </a:r>
            <a:endParaRPr lang="en-US" sz="1350" dirty="0"/>
          </a:p>
        </p:txBody>
      </p:sp>
      <p:sp>
        <p:nvSpPr>
          <p:cNvPr id="9" name="Shape 6"/>
          <p:cNvSpPr/>
          <p:nvPr/>
        </p:nvSpPr>
        <p:spPr>
          <a:xfrm>
            <a:off x="7403068" y="2144673"/>
            <a:ext cx="6524149" cy="2575203"/>
          </a:xfrm>
          <a:prstGeom prst="roundRect">
            <a:avLst>
              <a:gd name="adj" fmla="val 2867"/>
            </a:avLst>
          </a:prstGeom>
          <a:solidFill>
            <a:srgbClr val="E1E1EA"/>
          </a:solidFill>
          <a:ln w="7620">
            <a:solidFill>
              <a:srgbClr val="C7C7D0"/>
            </a:solidFill>
            <a:prstDash val="solid"/>
          </a:ln>
        </p:spPr>
      </p:sp>
      <p:sp>
        <p:nvSpPr>
          <p:cNvPr id="10" name="Shape 7"/>
          <p:cNvSpPr/>
          <p:nvPr/>
        </p:nvSpPr>
        <p:spPr>
          <a:xfrm>
            <a:off x="7586424" y="2328029"/>
            <a:ext cx="527328" cy="527328"/>
          </a:xfrm>
          <a:prstGeom prst="roundRect">
            <a:avLst>
              <a:gd name="adj" fmla="val 17338517"/>
            </a:avLst>
          </a:prstGeom>
          <a:solidFill>
            <a:srgbClr val="1B1B27"/>
          </a:solidFill>
          <a:ln/>
        </p:spPr>
      </p:sp>
      <p:sp>
        <p:nvSpPr>
          <p:cNvPr id="12" name="Text 8"/>
          <p:cNvSpPr/>
          <p:nvPr/>
        </p:nvSpPr>
        <p:spPr>
          <a:xfrm>
            <a:off x="7586424" y="3031093"/>
            <a:ext cx="2197418" cy="274677"/>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DMARC Enforcement</a:t>
            </a:r>
            <a:endParaRPr lang="en-US" sz="1700" dirty="0"/>
          </a:p>
        </p:txBody>
      </p:sp>
      <p:sp>
        <p:nvSpPr>
          <p:cNvPr id="13" name="Text 9"/>
          <p:cNvSpPr/>
          <p:nvPr/>
        </p:nvSpPr>
        <p:spPr>
          <a:xfrm>
            <a:off x="7586424" y="3411141"/>
            <a:ext cx="6157436" cy="112537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Implementing and enforcing DMARC (Domain-based Message Authentication, Reporting, and Conformance) helps prevent email spoofing and ensures that only legitimate emails from your domain are delivered, protecting your brand and recipients.</a:t>
            </a:r>
            <a:endParaRPr lang="en-US" sz="1350" dirty="0"/>
          </a:p>
        </p:txBody>
      </p:sp>
      <p:sp>
        <p:nvSpPr>
          <p:cNvPr id="14" name="Shape 10"/>
          <p:cNvSpPr/>
          <p:nvPr/>
        </p:nvSpPr>
        <p:spPr>
          <a:xfrm>
            <a:off x="703183" y="4895612"/>
            <a:ext cx="6524149" cy="2856547"/>
          </a:xfrm>
          <a:prstGeom prst="roundRect">
            <a:avLst>
              <a:gd name="adj" fmla="val 2585"/>
            </a:avLst>
          </a:prstGeom>
          <a:solidFill>
            <a:srgbClr val="E1E1EA"/>
          </a:solidFill>
          <a:ln w="7620">
            <a:solidFill>
              <a:srgbClr val="C7C7D0"/>
            </a:solidFill>
            <a:prstDash val="solid"/>
          </a:ln>
        </p:spPr>
      </p:sp>
      <p:sp>
        <p:nvSpPr>
          <p:cNvPr id="15" name="Shape 11"/>
          <p:cNvSpPr/>
          <p:nvPr/>
        </p:nvSpPr>
        <p:spPr>
          <a:xfrm>
            <a:off x="886539" y="5078968"/>
            <a:ext cx="527328" cy="527328"/>
          </a:xfrm>
          <a:prstGeom prst="roundRect">
            <a:avLst>
              <a:gd name="adj" fmla="val 17338517"/>
            </a:avLst>
          </a:prstGeom>
          <a:solidFill>
            <a:srgbClr val="1B1B27"/>
          </a:solidFill>
          <a:ln/>
        </p:spPr>
      </p:sp>
      <p:sp>
        <p:nvSpPr>
          <p:cNvPr id="17" name="Text 12"/>
          <p:cNvSpPr/>
          <p:nvPr/>
        </p:nvSpPr>
        <p:spPr>
          <a:xfrm>
            <a:off x="886539" y="5782032"/>
            <a:ext cx="2197418" cy="274677"/>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SIEM Integration</a:t>
            </a:r>
            <a:endParaRPr lang="en-US" sz="1700" dirty="0"/>
          </a:p>
        </p:txBody>
      </p:sp>
      <p:sp>
        <p:nvSpPr>
          <p:cNvPr id="18" name="Text 13"/>
          <p:cNvSpPr/>
          <p:nvPr/>
        </p:nvSpPr>
        <p:spPr>
          <a:xfrm>
            <a:off x="886539" y="6162080"/>
            <a:ext cx="6157436" cy="112537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Integrating a Security Information and Event Management (SIEM) system centralizes security data, enabling real-time analysis of security alerts generated by applications and network hardware. This provides comprehensive visibility and faster detection of threats.</a:t>
            </a:r>
            <a:endParaRPr lang="en-US" sz="1350" dirty="0"/>
          </a:p>
        </p:txBody>
      </p:sp>
      <p:sp>
        <p:nvSpPr>
          <p:cNvPr id="19" name="Shape 14"/>
          <p:cNvSpPr/>
          <p:nvPr/>
        </p:nvSpPr>
        <p:spPr>
          <a:xfrm>
            <a:off x="7403068" y="4895612"/>
            <a:ext cx="6524149" cy="2856547"/>
          </a:xfrm>
          <a:prstGeom prst="roundRect">
            <a:avLst>
              <a:gd name="adj" fmla="val 2585"/>
            </a:avLst>
          </a:prstGeom>
          <a:solidFill>
            <a:srgbClr val="E1E1EA"/>
          </a:solidFill>
          <a:ln w="7620">
            <a:solidFill>
              <a:srgbClr val="C7C7D0"/>
            </a:solidFill>
            <a:prstDash val="solid"/>
          </a:ln>
        </p:spPr>
      </p:sp>
      <p:sp>
        <p:nvSpPr>
          <p:cNvPr id="20" name="Shape 15"/>
          <p:cNvSpPr/>
          <p:nvPr/>
        </p:nvSpPr>
        <p:spPr>
          <a:xfrm>
            <a:off x="7586424" y="5078968"/>
            <a:ext cx="527328" cy="527328"/>
          </a:xfrm>
          <a:prstGeom prst="roundRect">
            <a:avLst>
              <a:gd name="adj" fmla="val 17338517"/>
            </a:avLst>
          </a:prstGeom>
          <a:solidFill>
            <a:srgbClr val="1B1B27"/>
          </a:solidFill>
          <a:ln/>
        </p:spPr>
      </p:sp>
      <p:sp>
        <p:nvSpPr>
          <p:cNvPr id="22" name="Text 16"/>
          <p:cNvSpPr/>
          <p:nvPr/>
        </p:nvSpPr>
        <p:spPr>
          <a:xfrm>
            <a:off x="7586424" y="5782032"/>
            <a:ext cx="3282196" cy="274677"/>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Automated Filtering &amp; Response</a:t>
            </a:r>
            <a:endParaRPr lang="en-US" sz="1700" dirty="0"/>
          </a:p>
        </p:txBody>
      </p:sp>
      <p:sp>
        <p:nvSpPr>
          <p:cNvPr id="23" name="Text 17"/>
          <p:cNvSpPr/>
          <p:nvPr/>
        </p:nvSpPr>
        <p:spPr>
          <a:xfrm>
            <a:off x="7586424" y="6162080"/>
            <a:ext cx="6157436" cy="1406723"/>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Leverage automated tools for filtering malicious content and orchestrating incident response actions. This can include automated threat intelligence feeds, endpoint detection and response (EDR) solutions, and security orchestration, automation, and response (SOAR) platforms to streamline security operations.</a:t>
            </a:r>
            <a:endParaRPr lang="en-US" sz="1350" dirty="0"/>
          </a:p>
        </p:txBody>
      </p:sp>
      <p:sp>
        <p:nvSpPr>
          <p:cNvPr id="24" name="Rectangle 23"/>
          <p:cNvSpPr/>
          <p:nvPr/>
        </p:nvSpPr>
        <p:spPr>
          <a:xfrm>
            <a:off x="12845143" y="7752160"/>
            <a:ext cx="1665514" cy="401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11618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124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Thank You</a:t>
            </a:r>
            <a:endParaRPr lang="en-US" sz="3900" dirty="0"/>
          </a:p>
        </p:txBody>
      </p:sp>
      <p:sp>
        <p:nvSpPr>
          <p:cNvPr id="4" name="Text 1"/>
          <p:cNvSpPr/>
          <p:nvPr/>
        </p:nvSpPr>
        <p:spPr>
          <a:xfrm>
            <a:off x="793790" y="323897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Thank you for your attention and engagement during this presentation on the critical importance of incident response and cybersecurity best practices.</a:t>
            </a:r>
            <a:endParaRPr lang="en-US" sz="1550" dirty="0"/>
          </a:p>
        </p:txBody>
      </p:sp>
      <p:sp>
        <p:nvSpPr>
          <p:cNvPr id="5" name="Text 2"/>
          <p:cNvSpPr/>
          <p:nvPr/>
        </p:nvSpPr>
        <p:spPr>
          <a:xfrm>
            <a:off x="793790" y="409729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 hope the insights shared today have provided a clearer understanding of the proactive measures and strategic approaches necessary to safeguard our digital assets.</a:t>
            </a:r>
            <a:endParaRPr lang="en-US" sz="1550" dirty="0"/>
          </a:p>
        </p:txBody>
      </p:sp>
      <p:sp>
        <p:nvSpPr>
          <p:cNvPr id="6" name="Text 3"/>
          <p:cNvSpPr/>
          <p:nvPr/>
        </p:nvSpPr>
        <p:spPr>
          <a:xfrm>
            <a:off x="793790" y="5273159"/>
            <a:ext cx="7556421" cy="635079"/>
          </a:xfrm>
          <a:prstGeom prst="rect">
            <a:avLst/>
          </a:prstGeom>
          <a:noFill/>
          <a:ln/>
        </p:spPr>
        <p:txBody>
          <a:bodyPr wrap="square" lIns="0" tIns="0" rIns="0" bIns="0" rtlCol="0" anchor="t"/>
          <a:lstStyle/>
          <a:p>
            <a:pPr marL="0" indent="0" algn="l">
              <a:lnSpc>
                <a:spcPts val="2500"/>
              </a:lnSpc>
              <a:buNone/>
            </a:pPr>
            <a:r>
              <a:rPr lang="en-US" sz="1550" dirty="0" smtClean="0">
                <a:solidFill>
                  <a:srgbClr val="3C3939"/>
                </a:solidFill>
                <a:latin typeface="Roboto" pitchFamily="34" charset="0"/>
                <a:ea typeface="Roboto" pitchFamily="34" charset="-122"/>
                <a:cs typeface="Roboto" pitchFamily="34" charset="-120"/>
              </a:rPr>
              <a:t>I am now ready to answer any questions you may have. Please feel free to ask anything that comes to mind.</a:t>
            </a:r>
            <a:endParaRPr lang="en-US" sz="1550" dirty="0"/>
          </a:p>
        </p:txBody>
      </p:sp>
    </p:spTree>
    <p:extLst>
      <p:ext uri="{BB962C8B-B14F-4D97-AF65-F5344CB8AC3E}">
        <p14:creationId xmlns:p14="http://schemas.microsoft.com/office/powerpoint/2010/main" val="3894879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5925" y="944523"/>
            <a:ext cx="5852279" cy="574834"/>
          </a:xfrm>
          <a:prstGeom prst="rect">
            <a:avLst/>
          </a:prstGeom>
          <a:noFill/>
          <a:ln/>
        </p:spPr>
        <p:txBody>
          <a:bodyPr wrap="none" lIns="0" tIns="0" rIns="0" bIns="0" rtlCol="0" anchor="t"/>
          <a:lstStyle/>
          <a:p>
            <a:pPr marL="0" indent="0" algn="l">
              <a:lnSpc>
                <a:spcPts val="4500"/>
              </a:lnSpc>
              <a:buNone/>
            </a:pPr>
            <a:r>
              <a:rPr lang="en-US" sz="3600" dirty="0">
                <a:solidFill>
                  <a:srgbClr val="1B1B27"/>
                </a:solidFill>
                <a:latin typeface="Raleway" pitchFamily="34" charset="0"/>
                <a:ea typeface="Raleway" pitchFamily="34" charset="-122"/>
                <a:cs typeface="Raleway" pitchFamily="34" charset="-120"/>
              </a:rPr>
              <a:t>What is Incident Response?</a:t>
            </a:r>
            <a:endParaRPr lang="en-US" sz="3600" dirty="0"/>
          </a:p>
        </p:txBody>
      </p:sp>
      <p:sp>
        <p:nvSpPr>
          <p:cNvPr id="3" name="Text 1"/>
          <p:cNvSpPr/>
          <p:nvPr/>
        </p:nvSpPr>
        <p:spPr>
          <a:xfrm>
            <a:off x="735925" y="1887260"/>
            <a:ext cx="13158549" cy="588645"/>
          </a:xfrm>
          <a:prstGeom prst="rect">
            <a:avLst/>
          </a:prstGeom>
          <a:noFill/>
          <a:ln/>
        </p:spPr>
        <p:txBody>
          <a:bodyPr wrap="squar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Incident Response (IR) is a structured and organized process designed to identify, investigate, contain, and eliminate cyberattacks within an organization. Its primary goal is to minimize the impact of security incidents, rapidly restore normal operations, and prevent attackers from causing further damage.</a:t>
            </a:r>
            <a:endParaRPr lang="en-US" sz="1400" dirty="0"/>
          </a:p>
        </p:txBody>
      </p:sp>
      <p:sp>
        <p:nvSpPr>
          <p:cNvPr id="4" name="Shape 2"/>
          <p:cNvSpPr/>
          <p:nvPr/>
        </p:nvSpPr>
        <p:spPr>
          <a:xfrm>
            <a:off x="735925" y="2682835"/>
            <a:ext cx="4263509" cy="2105620"/>
          </a:xfrm>
          <a:prstGeom prst="roundRect">
            <a:avLst>
              <a:gd name="adj" fmla="val 3670"/>
            </a:avLst>
          </a:prstGeom>
          <a:solidFill>
            <a:srgbClr val="E1E1EA"/>
          </a:solidFill>
          <a:ln w="7620">
            <a:solidFill>
              <a:srgbClr val="C7C7D0"/>
            </a:solidFill>
            <a:prstDash val="solid"/>
          </a:ln>
        </p:spPr>
      </p:sp>
      <p:sp>
        <p:nvSpPr>
          <p:cNvPr id="5" name="Shape 3"/>
          <p:cNvSpPr/>
          <p:nvPr/>
        </p:nvSpPr>
        <p:spPr>
          <a:xfrm>
            <a:off x="927497" y="2874407"/>
            <a:ext cx="551974" cy="551974"/>
          </a:xfrm>
          <a:prstGeom prst="roundRect">
            <a:avLst>
              <a:gd name="adj" fmla="val 16564341"/>
            </a:avLst>
          </a:prstGeom>
          <a:solidFill>
            <a:srgbClr val="1B1B27"/>
          </a:solidFill>
          <a:ln/>
        </p:spPr>
      </p:sp>
      <p:sp>
        <p:nvSpPr>
          <p:cNvPr id="7" name="Text 4"/>
          <p:cNvSpPr/>
          <p:nvPr/>
        </p:nvSpPr>
        <p:spPr>
          <a:xfrm>
            <a:off x="927497" y="3610332"/>
            <a:ext cx="2299811" cy="287536"/>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Preparation</a:t>
            </a:r>
            <a:endParaRPr lang="en-US" sz="1800" dirty="0"/>
          </a:p>
        </p:txBody>
      </p:sp>
      <p:sp>
        <p:nvSpPr>
          <p:cNvPr id="8" name="Text 5"/>
          <p:cNvSpPr/>
          <p:nvPr/>
        </p:nvSpPr>
        <p:spPr>
          <a:xfrm>
            <a:off x="927497" y="4008239"/>
            <a:ext cx="3880366" cy="588645"/>
          </a:xfrm>
          <a:prstGeom prst="rect">
            <a:avLst/>
          </a:prstGeom>
          <a:noFill/>
          <a:ln/>
        </p:spPr>
        <p:txBody>
          <a:bodyPr wrap="squar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Building the necessary tools, policies, and a trained team for effective response.</a:t>
            </a:r>
            <a:endParaRPr lang="en-US" sz="1400" dirty="0"/>
          </a:p>
        </p:txBody>
      </p:sp>
      <p:sp>
        <p:nvSpPr>
          <p:cNvPr id="9" name="Shape 6"/>
          <p:cNvSpPr/>
          <p:nvPr/>
        </p:nvSpPr>
        <p:spPr>
          <a:xfrm>
            <a:off x="5183386" y="2682835"/>
            <a:ext cx="4263509" cy="2105620"/>
          </a:xfrm>
          <a:prstGeom prst="roundRect">
            <a:avLst>
              <a:gd name="adj" fmla="val 3670"/>
            </a:avLst>
          </a:prstGeom>
          <a:solidFill>
            <a:srgbClr val="E1E1EA"/>
          </a:solidFill>
          <a:ln w="7620">
            <a:solidFill>
              <a:srgbClr val="C7C7D0"/>
            </a:solidFill>
            <a:prstDash val="solid"/>
          </a:ln>
        </p:spPr>
      </p:sp>
      <p:sp>
        <p:nvSpPr>
          <p:cNvPr id="10" name="Shape 7"/>
          <p:cNvSpPr/>
          <p:nvPr/>
        </p:nvSpPr>
        <p:spPr>
          <a:xfrm>
            <a:off x="5374958" y="2874407"/>
            <a:ext cx="551974" cy="551974"/>
          </a:xfrm>
          <a:prstGeom prst="roundRect">
            <a:avLst>
              <a:gd name="adj" fmla="val 16564341"/>
            </a:avLst>
          </a:prstGeom>
          <a:solidFill>
            <a:srgbClr val="1B1B27"/>
          </a:solidFill>
          <a:ln/>
        </p:spPr>
      </p:sp>
      <p:sp>
        <p:nvSpPr>
          <p:cNvPr id="12" name="Text 8"/>
          <p:cNvSpPr/>
          <p:nvPr/>
        </p:nvSpPr>
        <p:spPr>
          <a:xfrm>
            <a:off x="5374958" y="3610332"/>
            <a:ext cx="2299811" cy="287536"/>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Detection &amp; Analysis</a:t>
            </a:r>
            <a:endParaRPr lang="en-US" sz="1800" dirty="0"/>
          </a:p>
        </p:txBody>
      </p:sp>
      <p:sp>
        <p:nvSpPr>
          <p:cNvPr id="13" name="Text 9"/>
          <p:cNvSpPr/>
          <p:nvPr/>
        </p:nvSpPr>
        <p:spPr>
          <a:xfrm>
            <a:off x="5374958" y="4008239"/>
            <a:ext cx="3880366" cy="588645"/>
          </a:xfrm>
          <a:prstGeom prst="rect">
            <a:avLst/>
          </a:prstGeom>
          <a:noFill/>
          <a:ln/>
        </p:spPr>
        <p:txBody>
          <a:bodyPr wrap="squar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Identifying suspicious activity and understanding the root cause of the incident.</a:t>
            </a:r>
            <a:endParaRPr lang="en-US" sz="1400" dirty="0"/>
          </a:p>
        </p:txBody>
      </p:sp>
      <p:sp>
        <p:nvSpPr>
          <p:cNvPr id="14" name="Shape 10"/>
          <p:cNvSpPr/>
          <p:nvPr/>
        </p:nvSpPr>
        <p:spPr>
          <a:xfrm>
            <a:off x="9630847" y="2682835"/>
            <a:ext cx="4263509" cy="2105620"/>
          </a:xfrm>
          <a:prstGeom prst="roundRect">
            <a:avLst>
              <a:gd name="adj" fmla="val 3670"/>
            </a:avLst>
          </a:prstGeom>
          <a:solidFill>
            <a:srgbClr val="E1E1EA"/>
          </a:solidFill>
          <a:ln w="7620">
            <a:solidFill>
              <a:srgbClr val="C7C7D0"/>
            </a:solidFill>
            <a:prstDash val="solid"/>
          </a:ln>
        </p:spPr>
      </p:sp>
      <p:sp>
        <p:nvSpPr>
          <p:cNvPr id="15" name="Shape 11"/>
          <p:cNvSpPr/>
          <p:nvPr/>
        </p:nvSpPr>
        <p:spPr>
          <a:xfrm>
            <a:off x="9822418" y="2874407"/>
            <a:ext cx="551974" cy="551974"/>
          </a:xfrm>
          <a:prstGeom prst="roundRect">
            <a:avLst>
              <a:gd name="adj" fmla="val 16564341"/>
            </a:avLst>
          </a:prstGeom>
          <a:solidFill>
            <a:srgbClr val="1B1B27"/>
          </a:solidFill>
          <a:ln/>
        </p:spPr>
      </p:sp>
      <p:sp>
        <p:nvSpPr>
          <p:cNvPr id="17" name="Text 12"/>
          <p:cNvSpPr/>
          <p:nvPr/>
        </p:nvSpPr>
        <p:spPr>
          <a:xfrm>
            <a:off x="9822418" y="3610332"/>
            <a:ext cx="2299811" cy="287536"/>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Containment</a:t>
            </a:r>
            <a:endParaRPr lang="en-US" sz="1800" dirty="0"/>
          </a:p>
        </p:txBody>
      </p:sp>
      <p:sp>
        <p:nvSpPr>
          <p:cNvPr id="18" name="Text 13"/>
          <p:cNvSpPr/>
          <p:nvPr/>
        </p:nvSpPr>
        <p:spPr>
          <a:xfrm>
            <a:off x="9822418" y="4008239"/>
            <a:ext cx="3880366" cy="588645"/>
          </a:xfrm>
          <a:prstGeom prst="rect">
            <a:avLst/>
          </a:prstGeom>
          <a:noFill/>
          <a:ln/>
        </p:spPr>
        <p:txBody>
          <a:bodyPr wrap="squar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Stopping the attacker from spreading further within the environment.</a:t>
            </a:r>
            <a:endParaRPr lang="en-US" sz="1400" dirty="0"/>
          </a:p>
        </p:txBody>
      </p:sp>
      <p:sp>
        <p:nvSpPr>
          <p:cNvPr id="19" name="Shape 14"/>
          <p:cNvSpPr/>
          <p:nvPr/>
        </p:nvSpPr>
        <p:spPr>
          <a:xfrm>
            <a:off x="735925" y="4972407"/>
            <a:ext cx="6487239" cy="1811298"/>
          </a:xfrm>
          <a:prstGeom prst="roundRect">
            <a:avLst>
              <a:gd name="adj" fmla="val 4266"/>
            </a:avLst>
          </a:prstGeom>
          <a:solidFill>
            <a:srgbClr val="E1E1EA"/>
          </a:solidFill>
          <a:ln w="7620">
            <a:solidFill>
              <a:srgbClr val="C7C7D0"/>
            </a:solidFill>
            <a:prstDash val="solid"/>
          </a:ln>
        </p:spPr>
      </p:sp>
      <p:sp>
        <p:nvSpPr>
          <p:cNvPr id="20" name="Shape 15"/>
          <p:cNvSpPr/>
          <p:nvPr/>
        </p:nvSpPr>
        <p:spPr>
          <a:xfrm>
            <a:off x="927497" y="5163979"/>
            <a:ext cx="551974" cy="551974"/>
          </a:xfrm>
          <a:prstGeom prst="roundRect">
            <a:avLst>
              <a:gd name="adj" fmla="val 16564341"/>
            </a:avLst>
          </a:prstGeom>
          <a:solidFill>
            <a:srgbClr val="1B1B27"/>
          </a:solidFill>
          <a:ln/>
        </p:spPr>
      </p:sp>
      <p:sp>
        <p:nvSpPr>
          <p:cNvPr id="22" name="Text 16"/>
          <p:cNvSpPr/>
          <p:nvPr/>
        </p:nvSpPr>
        <p:spPr>
          <a:xfrm>
            <a:off x="927497" y="5899904"/>
            <a:ext cx="2299811" cy="287536"/>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Eradication</a:t>
            </a:r>
            <a:endParaRPr lang="en-US" sz="1800" dirty="0"/>
          </a:p>
        </p:txBody>
      </p:sp>
      <p:sp>
        <p:nvSpPr>
          <p:cNvPr id="23" name="Text 17"/>
          <p:cNvSpPr/>
          <p:nvPr/>
        </p:nvSpPr>
        <p:spPr>
          <a:xfrm>
            <a:off x="927497" y="6297811"/>
            <a:ext cx="6104096"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Removing malicious files, compromised accounts, or harmful processes.</a:t>
            </a:r>
            <a:endParaRPr lang="en-US" sz="1400" dirty="0"/>
          </a:p>
        </p:txBody>
      </p:sp>
      <p:sp>
        <p:nvSpPr>
          <p:cNvPr id="24" name="Shape 18"/>
          <p:cNvSpPr/>
          <p:nvPr/>
        </p:nvSpPr>
        <p:spPr>
          <a:xfrm>
            <a:off x="7407116" y="4972407"/>
            <a:ext cx="6487239" cy="1811298"/>
          </a:xfrm>
          <a:prstGeom prst="roundRect">
            <a:avLst>
              <a:gd name="adj" fmla="val 4266"/>
            </a:avLst>
          </a:prstGeom>
          <a:solidFill>
            <a:srgbClr val="E1E1EA"/>
          </a:solidFill>
          <a:ln w="7620">
            <a:solidFill>
              <a:srgbClr val="C7C7D0"/>
            </a:solidFill>
            <a:prstDash val="solid"/>
          </a:ln>
        </p:spPr>
      </p:sp>
      <p:sp>
        <p:nvSpPr>
          <p:cNvPr id="25" name="Shape 19"/>
          <p:cNvSpPr/>
          <p:nvPr/>
        </p:nvSpPr>
        <p:spPr>
          <a:xfrm>
            <a:off x="7598688" y="5163979"/>
            <a:ext cx="551974" cy="551974"/>
          </a:xfrm>
          <a:prstGeom prst="roundRect">
            <a:avLst>
              <a:gd name="adj" fmla="val 16564341"/>
            </a:avLst>
          </a:prstGeom>
          <a:solidFill>
            <a:srgbClr val="1B1B27"/>
          </a:solidFill>
          <a:ln/>
        </p:spPr>
      </p:sp>
      <p:sp>
        <p:nvSpPr>
          <p:cNvPr id="27" name="Text 20"/>
          <p:cNvSpPr/>
          <p:nvPr/>
        </p:nvSpPr>
        <p:spPr>
          <a:xfrm>
            <a:off x="7598688" y="5899904"/>
            <a:ext cx="2299811" cy="287536"/>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Recovery</a:t>
            </a:r>
            <a:endParaRPr lang="en-US" sz="1800" dirty="0"/>
          </a:p>
        </p:txBody>
      </p:sp>
      <p:sp>
        <p:nvSpPr>
          <p:cNvPr id="28" name="Text 21"/>
          <p:cNvSpPr/>
          <p:nvPr/>
        </p:nvSpPr>
        <p:spPr>
          <a:xfrm>
            <a:off x="7598688" y="6297811"/>
            <a:ext cx="6104096"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Restoring systems to safe and operational status after an incident.</a:t>
            </a:r>
            <a:endParaRPr lang="en-US" sz="1400" dirty="0"/>
          </a:p>
        </p:txBody>
      </p:sp>
      <p:sp>
        <p:nvSpPr>
          <p:cNvPr id="29" name="Text 22"/>
          <p:cNvSpPr/>
          <p:nvPr/>
        </p:nvSpPr>
        <p:spPr>
          <a:xfrm>
            <a:off x="735925" y="6990636"/>
            <a:ext cx="13158549"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latin typeface="Roboto" pitchFamily="34" charset="0"/>
                <a:ea typeface="Roboto" pitchFamily="34" charset="-122"/>
                <a:cs typeface="Roboto" pitchFamily="34" charset="-120"/>
              </a:rPr>
              <a:t>Incident Response is crucial for modern cybersecurity due to the increasing complexity and frequency of cyberattacks.</a:t>
            </a:r>
            <a:endParaRPr lang="en-US" sz="1400" dirty="0"/>
          </a:p>
        </p:txBody>
      </p:sp>
      <p:sp>
        <p:nvSpPr>
          <p:cNvPr id="30" name="Rectangle 29"/>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9407"/>
            <a:ext cx="7850386"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Week 1: Preparation &amp; Team Setup</a:t>
            </a:r>
            <a:endParaRPr lang="en-US" sz="3900" dirty="0"/>
          </a:p>
        </p:txBody>
      </p:sp>
      <p:sp>
        <p:nvSpPr>
          <p:cNvPr id="3" name="Text 1"/>
          <p:cNvSpPr/>
          <p:nvPr/>
        </p:nvSpPr>
        <p:spPr>
          <a:xfrm>
            <a:off x="793790" y="2065734"/>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Week 1 was dedicated to foundational planning for our Incident Response capabilities. We focused on establishing a robust framework to ensure an organized and effective response to future security incidents.</a:t>
            </a:r>
            <a:endParaRPr lang="en-US" sz="1550" dirty="0"/>
          </a:p>
        </p:txBody>
      </p:sp>
      <p:sp>
        <p:nvSpPr>
          <p:cNvPr id="4" name="Text 2"/>
          <p:cNvSpPr/>
          <p:nvPr/>
        </p:nvSpPr>
        <p:spPr>
          <a:xfrm>
            <a:off x="793790" y="3196947"/>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Incident Response Team Formation:</a:t>
            </a:r>
            <a:r>
              <a:rPr lang="en-US" sz="1550" dirty="0">
                <a:solidFill>
                  <a:srgbClr val="3C3939"/>
                </a:solidFill>
                <a:latin typeface="Roboto" pitchFamily="34" charset="0"/>
                <a:ea typeface="Roboto" pitchFamily="34" charset="-122"/>
                <a:cs typeface="Roboto" pitchFamily="34" charset="-120"/>
              </a:rPr>
              <a:t> Assembled a dedicated team with diverse skill sets.</a:t>
            </a:r>
            <a:endParaRPr lang="en-US" sz="1550" dirty="0"/>
          </a:p>
        </p:txBody>
      </p:sp>
      <p:sp>
        <p:nvSpPr>
          <p:cNvPr id="5" name="Text 3"/>
          <p:cNvSpPr/>
          <p:nvPr/>
        </p:nvSpPr>
        <p:spPr>
          <a:xfrm>
            <a:off x="793790" y="3901440"/>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Role Definition:</a:t>
            </a:r>
            <a:r>
              <a:rPr lang="en-US" sz="1550" dirty="0">
                <a:solidFill>
                  <a:srgbClr val="3C3939"/>
                </a:solidFill>
                <a:latin typeface="Roboto" pitchFamily="34" charset="0"/>
                <a:ea typeface="Roboto" pitchFamily="34" charset="-122"/>
                <a:cs typeface="Roboto" pitchFamily="34" charset="-120"/>
              </a:rPr>
              <a:t> Clearly outlined responsibilities for each team member to streamline operations.</a:t>
            </a:r>
            <a:endParaRPr lang="en-US" sz="1550" dirty="0"/>
          </a:p>
        </p:txBody>
      </p:sp>
      <p:sp>
        <p:nvSpPr>
          <p:cNvPr id="6" name="Text 4"/>
          <p:cNvSpPr/>
          <p:nvPr/>
        </p:nvSpPr>
        <p:spPr>
          <a:xfrm>
            <a:off x="793790" y="4605933"/>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Communication Protocols:</a:t>
            </a:r>
            <a:r>
              <a:rPr lang="en-US" sz="1550" dirty="0">
                <a:solidFill>
                  <a:srgbClr val="3C3939"/>
                </a:solidFill>
                <a:latin typeface="Roboto" pitchFamily="34" charset="0"/>
                <a:ea typeface="Roboto" pitchFamily="34" charset="-122"/>
                <a:cs typeface="Roboto" pitchFamily="34" charset="-120"/>
              </a:rPr>
              <a:t> Established rules and channels for internal and external communication during incidents.</a:t>
            </a:r>
            <a:endParaRPr lang="en-US" sz="1550" dirty="0"/>
          </a:p>
        </p:txBody>
      </p:sp>
      <p:sp>
        <p:nvSpPr>
          <p:cNvPr id="7" name="Text 5"/>
          <p:cNvSpPr/>
          <p:nvPr/>
        </p:nvSpPr>
        <p:spPr>
          <a:xfrm>
            <a:off x="793790" y="5310426"/>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IR Playbook Creation:</a:t>
            </a:r>
            <a:r>
              <a:rPr lang="en-US" sz="1550" dirty="0">
                <a:solidFill>
                  <a:srgbClr val="3C3939"/>
                </a:solidFill>
                <a:latin typeface="Roboto" pitchFamily="34" charset="0"/>
                <a:ea typeface="Roboto" pitchFamily="34" charset="-122"/>
                <a:cs typeface="Roboto" pitchFamily="34" charset="-120"/>
              </a:rPr>
              <a:t> Developed a comprehensive guide detailing procedures and actions for various incident types.</a:t>
            </a:r>
            <a:endParaRPr lang="en-US" sz="1550" dirty="0"/>
          </a:p>
        </p:txBody>
      </p:sp>
      <p:sp>
        <p:nvSpPr>
          <p:cNvPr id="8" name="Text 6"/>
          <p:cNvSpPr/>
          <p:nvPr/>
        </p:nvSpPr>
        <p:spPr>
          <a:xfrm>
            <a:off x="793790" y="6124099"/>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foundational work is critical, as no incident response can succeed without well-documented roles and procedures. It ensures that when an incident occurs, the team can act swiftly and cohesively, minimizing potential damage and recovery time.</a:t>
            </a:r>
            <a:endParaRPr lang="en-US" sz="1550" dirty="0"/>
          </a:p>
        </p:txBody>
      </p:sp>
      <p:pic>
        <p:nvPicPr>
          <p:cNvPr id="9" name="Image 0" descr="preencoded.png"/>
          <p:cNvPicPr>
            <a:picLocks noChangeAspect="1"/>
          </p:cNvPicPr>
          <p:nvPr/>
        </p:nvPicPr>
        <p:blipFill>
          <a:blip r:embed="rId3"/>
          <a:stretch>
            <a:fillRect/>
          </a:stretch>
        </p:blipFill>
        <p:spPr>
          <a:xfrm>
            <a:off x="8917543" y="2110383"/>
            <a:ext cx="4926568" cy="4926568"/>
          </a:xfrm>
          <a:prstGeom prst="rect">
            <a:avLst/>
          </a:prstGeom>
        </p:spPr>
      </p:pic>
      <p:sp>
        <p:nvSpPr>
          <p:cNvPr id="10" name="Rectangle 9"/>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6527" y="540782"/>
            <a:ext cx="10903744" cy="614482"/>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IR Team Roles: Ensuring an Organized Response</a:t>
            </a:r>
            <a:endParaRPr lang="en-US" sz="3850" dirty="0"/>
          </a:p>
        </p:txBody>
      </p:sp>
      <p:sp>
        <p:nvSpPr>
          <p:cNvPr id="3" name="Text 1"/>
          <p:cNvSpPr/>
          <p:nvPr/>
        </p:nvSpPr>
        <p:spPr>
          <a:xfrm>
            <a:off x="786527" y="1548527"/>
            <a:ext cx="13057346" cy="629364"/>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We meticulously assigned specific roles within the Incident Response Team to guarantee an organized and efficient response to any security incident. Each role comes with clear responsibilities, preventing confusion and minimizing wasted time during critical moments.</a:t>
            </a:r>
            <a:endParaRPr lang="en-US" sz="1500" dirty="0"/>
          </a:p>
        </p:txBody>
      </p:sp>
      <p:sp>
        <p:nvSpPr>
          <p:cNvPr id="4" name="Shape 2"/>
          <p:cNvSpPr/>
          <p:nvPr/>
        </p:nvSpPr>
        <p:spPr>
          <a:xfrm>
            <a:off x="786527" y="2399109"/>
            <a:ext cx="4221361" cy="2122884"/>
          </a:xfrm>
          <a:prstGeom prst="roundRect">
            <a:avLst>
              <a:gd name="adj" fmla="val 5169"/>
            </a:avLst>
          </a:prstGeom>
          <a:solidFill>
            <a:srgbClr val="FFFFFF">
              <a:alpha val="95000"/>
            </a:srgbClr>
          </a:solidFill>
          <a:ln w="22860">
            <a:solidFill>
              <a:srgbClr val="C7C7D0"/>
            </a:solidFill>
            <a:prstDash val="solid"/>
          </a:ln>
        </p:spPr>
      </p:sp>
      <p:sp>
        <p:nvSpPr>
          <p:cNvPr id="5" name="Shape 3"/>
          <p:cNvSpPr/>
          <p:nvPr/>
        </p:nvSpPr>
        <p:spPr>
          <a:xfrm>
            <a:off x="763667" y="2399109"/>
            <a:ext cx="91440" cy="2122884"/>
          </a:xfrm>
          <a:prstGeom prst="roundRect">
            <a:avLst>
              <a:gd name="adj" fmla="val 90326"/>
            </a:avLst>
          </a:prstGeom>
          <a:solidFill>
            <a:srgbClr val="1B1B27"/>
          </a:solidFill>
          <a:ln/>
        </p:spPr>
      </p:sp>
      <p:sp>
        <p:nvSpPr>
          <p:cNvPr id="6" name="Text 4"/>
          <p:cNvSpPr/>
          <p:nvPr/>
        </p:nvSpPr>
        <p:spPr>
          <a:xfrm>
            <a:off x="1074539" y="2618542"/>
            <a:ext cx="2458164" cy="307300"/>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Incident Commander</a:t>
            </a:r>
            <a:endParaRPr lang="en-US" sz="1900" dirty="0"/>
          </a:p>
        </p:txBody>
      </p:sp>
      <p:sp>
        <p:nvSpPr>
          <p:cNvPr id="7" name="Text 5"/>
          <p:cNvSpPr/>
          <p:nvPr/>
        </p:nvSpPr>
        <p:spPr>
          <a:xfrm>
            <a:off x="1074539" y="3043833"/>
            <a:ext cx="3713917" cy="944047"/>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The primary decision-maker, responsible for overall incident management and strategic direction.</a:t>
            </a:r>
            <a:endParaRPr lang="en-US" sz="1500" dirty="0"/>
          </a:p>
        </p:txBody>
      </p:sp>
      <p:sp>
        <p:nvSpPr>
          <p:cNvPr id="8" name="Shape 6"/>
          <p:cNvSpPr/>
          <p:nvPr/>
        </p:nvSpPr>
        <p:spPr>
          <a:xfrm>
            <a:off x="5204460" y="2399109"/>
            <a:ext cx="4221361" cy="2122884"/>
          </a:xfrm>
          <a:prstGeom prst="roundRect">
            <a:avLst>
              <a:gd name="adj" fmla="val 5169"/>
            </a:avLst>
          </a:prstGeom>
          <a:solidFill>
            <a:srgbClr val="FFFFFF">
              <a:alpha val="95000"/>
            </a:srgbClr>
          </a:solidFill>
          <a:ln w="22860">
            <a:solidFill>
              <a:srgbClr val="C7C7D0"/>
            </a:solidFill>
            <a:prstDash val="solid"/>
          </a:ln>
        </p:spPr>
      </p:sp>
      <p:sp>
        <p:nvSpPr>
          <p:cNvPr id="9" name="Shape 7"/>
          <p:cNvSpPr/>
          <p:nvPr/>
        </p:nvSpPr>
        <p:spPr>
          <a:xfrm>
            <a:off x="5181600" y="2399109"/>
            <a:ext cx="91440" cy="2122884"/>
          </a:xfrm>
          <a:prstGeom prst="roundRect">
            <a:avLst>
              <a:gd name="adj" fmla="val 90326"/>
            </a:avLst>
          </a:prstGeom>
          <a:solidFill>
            <a:srgbClr val="1B1B27"/>
          </a:solidFill>
          <a:ln/>
        </p:spPr>
      </p:sp>
      <p:sp>
        <p:nvSpPr>
          <p:cNvPr id="10" name="Text 8"/>
          <p:cNvSpPr/>
          <p:nvPr/>
        </p:nvSpPr>
        <p:spPr>
          <a:xfrm>
            <a:off x="5492472" y="2618542"/>
            <a:ext cx="2458164" cy="307300"/>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SOC Analyst</a:t>
            </a:r>
            <a:endParaRPr lang="en-US" sz="1900" dirty="0"/>
          </a:p>
        </p:txBody>
      </p:sp>
      <p:sp>
        <p:nvSpPr>
          <p:cNvPr id="11" name="Text 9"/>
          <p:cNvSpPr/>
          <p:nvPr/>
        </p:nvSpPr>
        <p:spPr>
          <a:xfrm>
            <a:off x="5492472" y="3043833"/>
            <a:ext cx="3713917" cy="944047"/>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Responsible for initial triage, monitoring security alerts, and preliminary investigation of suspicious activities.</a:t>
            </a:r>
            <a:endParaRPr lang="en-US" sz="1500" dirty="0"/>
          </a:p>
        </p:txBody>
      </p:sp>
      <p:sp>
        <p:nvSpPr>
          <p:cNvPr id="12" name="Shape 10"/>
          <p:cNvSpPr/>
          <p:nvPr/>
        </p:nvSpPr>
        <p:spPr>
          <a:xfrm>
            <a:off x="9622393" y="2399109"/>
            <a:ext cx="4221361" cy="2122884"/>
          </a:xfrm>
          <a:prstGeom prst="roundRect">
            <a:avLst>
              <a:gd name="adj" fmla="val 5169"/>
            </a:avLst>
          </a:prstGeom>
          <a:solidFill>
            <a:srgbClr val="FFFFFF">
              <a:alpha val="95000"/>
            </a:srgbClr>
          </a:solidFill>
          <a:ln w="22860">
            <a:solidFill>
              <a:srgbClr val="C7C7D0"/>
            </a:solidFill>
            <a:prstDash val="solid"/>
          </a:ln>
        </p:spPr>
      </p:sp>
      <p:sp>
        <p:nvSpPr>
          <p:cNvPr id="13" name="Shape 11"/>
          <p:cNvSpPr/>
          <p:nvPr/>
        </p:nvSpPr>
        <p:spPr>
          <a:xfrm>
            <a:off x="9599533" y="2399109"/>
            <a:ext cx="91440" cy="2122884"/>
          </a:xfrm>
          <a:prstGeom prst="roundRect">
            <a:avLst>
              <a:gd name="adj" fmla="val 90326"/>
            </a:avLst>
          </a:prstGeom>
          <a:solidFill>
            <a:srgbClr val="1B1B27"/>
          </a:solidFill>
          <a:ln/>
        </p:spPr>
      </p:sp>
      <p:sp>
        <p:nvSpPr>
          <p:cNvPr id="14" name="Text 12"/>
          <p:cNvSpPr/>
          <p:nvPr/>
        </p:nvSpPr>
        <p:spPr>
          <a:xfrm>
            <a:off x="9910405" y="2618542"/>
            <a:ext cx="2458164" cy="307300"/>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Forensic Analyst</a:t>
            </a:r>
            <a:endParaRPr lang="en-US" sz="1900" dirty="0"/>
          </a:p>
        </p:txBody>
      </p:sp>
      <p:sp>
        <p:nvSpPr>
          <p:cNvPr id="15" name="Text 13"/>
          <p:cNvSpPr/>
          <p:nvPr/>
        </p:nvSpPr>
        <p:spPr>
          <a:xfrm>
            <a:off x="9910405" y="3043833"/>
            <a:ext cx="3713917" cy="1258729"/>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Focuses on evidence collection, preservation, and in-depth analysis to understand the attack's scope and methods.</a:t>
            </a:r>
            <a:endParaRPr lang="en-US" sz="1500" dirty="0"/>
          </a:p>
        </p:txBody>
      </p:sp>
      <p:sp>
        <p:nvSpPr>
          <p:cNvPr id="16" name="Shape 14"/>
          <p:cNvSpPr/>
          <p:nvPr/>
        </p:nvSpPr>
        <p:spPr>
          <a:xfrm>
            <a:off x="786527" y="4718566"/>
            <a:ext cx="4221361" cy="2122884"/>
          </a:xfrm>
          <a:prstGeom prst="roundRect">
            <a:avLst>
              <a:gd name="adj" fmla="val 5169"/>
            </a:avLst>
          </a:prstGeom>
          <a:solidFill>
            <a:srgbClr val="FFFFFF">
              <a:alpha val="95000"/>
            </a:srgbClr>
          </a:solidFill>
          <a:ln w="22860">
            <a:solidFill>
              <a:srgbClr val="C7C7D0"/>
            </a:solidFill>
            <a:prstDash val="solid"/>
          </a:ln>
        </p:spPr>
      </p:sp>
      <p:sp>
        <p:nvSpPr>
          <p:cNvPr id="17" name="Shape 15"/>
          <p:cNvSpPr/>
          <p:nvPr/>
        </p:nvSpPr>
        <p:spPr>
          <a:xfrm>
            <a:off x="763667" y="4718566"/>
            <a:ext cx="91440" cy="2122884"/>
          </a:xfrm>
          <a:prstGeom prst="roundRect">
            <a:avLst>
              <a:gd name="adj" fmla="val 90326"/>
            </a:avLst>
          </a:prstGeom>
          <a:solidFill>
            <a:srgbClr val="1B1B27"/>
          </a:solidFill>
          <a:ln/>
        </p:spPr>
      </p:sp>
      <p:sp>
        <p:nvSpPr>
          <p:cNvPr id="18" name="Text 16"/>
          <p:cNvSpPr/>
          <p:nvPr/>
        </p:nvSpPr>
        <p:spPr>
          <a:xfrm>
            <a:off x="1074539" y="4937998"/>
            <a:ext cx="2458164" cy="307300"/>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Threat Hunter</a:t>
            </a:r>
            <a:endParaRPr lang="en-US" sz="1900" dirty="0"/>
          </a:p>
        </p:txBody>
      </p:sp>
      <p:sp>
        <p:nvSpPr>
          <p:cNvPr id="19" name="Text 17"/>
          <p:cNvSpPr/>
          <p:nvPr/>
        </p:nvSpPr>
        <p:spPr>
          <a:xfrm>
            <a:off x="1074539" y="5363289"/>
            <a:ext cx="3713917" cy="1258729"/>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Proactively searches for indicators of compromise (IOCs) and identifies advanced persistent threats (APTs) within the network.</a:t>
            </a:r>
            <a:endParaRPr lang="en-US" sz="1500" dirty="0"/>
          </a:p>
        </p:txBody>
      </p:sp>
      <p:sp>
        <p:nvSpPr>
          <p:cNvPr id="20" name="Shape 18"/>
          <p:cNvSpPr/>
          <p:nvPr/>
        </p:nvSpPr>
        <p:spPr>
          <a:xfrm>
            <a:off x="5204460" y="4718566"/>
            <a:ext cx="4221361" cy="2122884"/>
          </a:xfrm>
          <a:prstGeom prst="roundRect">
            <a:avLst>
              <a:gd name="adj" fmla="val 5169"/>
            </a:avLst>
          </a:prstGeom>
          <a:solidFill>
            <a:srgbClr val="FFFFFF">
              <a:alpha val="95000"/>
            </a:srgbClr>
          </a:solidFill>
          <a:ln w="22860">
            <a:solidFill>
              <a:srgbClr val="C7C7D0"/>
            </a:solidFill>
            <a:prstDash val="solid"/>
          </a:ln>
        </p:spPr>
      </p:sp>
      <p:sp>
        <p:nvSpPr>
          <p:cNvPr id="21" name="Shape 19"/>
          <p:cNvSpPr/>
          <p:nvPr/>
        </p:nvSpPr>
        <p:spPr>
          <a:xfrm>
            <a:off x="5181600" y="4718566"/>
            <a:ext cx="91440" cy="2122884"/>
          </a:xfrm>
          <a:prstGeom prst="roundRect">
            <a:avLst>
              <a:gd name="adj" fmla="val 90326"/>
            </a:avLst>
          </a:prstGeom>
          <a:solidFill>
            <a:srgbClr val="1B1B27"/>
          </a:solidFill>
          <a:ln/>
        </p:spPr>
      </p:sp>
      <p:sp>
        <p:nvSpPr>
          <p:cNvPr id="22" name="Text 20"/>
          <p:cNvSpPr/>
          <p:nvPr/>
        </p:nvSpPr>
        <p:spPr>
          <a:xfrm>
            <a:off x="5492472" y="4937998"/>
            <a:ext cx="2555558" cy="307300"/>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Communications Lead</a:t>
            </a:r>
            <a:endParaRPr lang="en-US" sz="1900" dirty="0"/>
          </a:p>
        </p:txBody>
      </p:sp>
      <p:sp>
        <p:nvSpPr>
          <p:cNvPr id="23" name="Text 21"/>
          <p:cNvSpPr/>
          <p:nvPr/>
        </p:nvSpPr>
        <p:spPr>
          <a:xfrm>
            <a:off x="5492472" y="5363289"/>
            <a:ext cx="3713917" cy="1258729"/>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Manages all internal and external communications, providing timely updates to management, stakeholders, and potentially legal teams.</a:t>
            </a:r>
            <a:endParaRPr lang="en-US" sz="1500" dirty="0"/>
          </a:p>
        </p:txBody>
      </p:sp>
      <p:sp>
        <p:nvSpPr>
          <p:cNvPr id="24" name="Text 22"/>
          <p:cNvSpPr/>
          <p:nvPr/>
        </p:nvSpPr>
        <p:spPr>
          <a:xfrm>
            <a:off x="786527" y="7062668"/>
            <a:ext cx="13057346" cy="629364"/>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This role-based approach reflects real-world incident handling best practices, ensuring that every aspect of an incident is addressed by a specialized expert.</a:t>
            </a:r>
            <a:endParaRPr lang="en-US" sz="1500" dirty="0"/>
          </a:p>
        </p:txBody>
      </p:sp>
      <p:sp>
        <p:nvSpPr>
          <p:cNvPr id="25" name="Rectangle 24"/>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9361" y="412075"/>
            <a:ext cx="7862649" cy="468273"/>
          </a:xfrm>
          <a:prstGeom prst="rect">
            <a:avLst/>
          </a:prstGeom>
          <a:noFill/>
          <a:ln/>
        </p:spPr>
        <p:txBody>
          <a:bodyPr wrap="none" lIns="0" tIns="0" rIns="0" bIns="0" rtlCol="0" anchor="t"/>
          <a:lstStyle/>
          <a:p>
            <a:pPr marL="0" indent="0" algn="l">
              <a:lnSpc>
                <a:spcPts val="3650"/>
              </a:lnSpc>
              <a:buNone/>
            </a:pPr>
            <a:r>
              <a:rPr lang="en-US" sz="2900" dirty="0">
                <a:solidFill>
                  <a:srgbClr val="1B1B27"/>
                </a:solidFill>
                <a:latin typeface="Raleway" pitchFamily="34" charset="0"/>
                <a:ea typeface="Raleway" pitchFamily="34" charset="-122"/>
                <a:cs typeface="Raleway" pitchFamily="34" charset="-120"/>
              </a:rPr>
              <a:t>Communication Plan: Critical During Incidents</a:t>
            </a:r>
            <a:endParaRPr lang="en-US" sz="2900" dirty="0"/>
          </a:p>
        </p:txBody>
      </p:sp>
      <p:sp>
        <p:nvSpPr>
          <p:cNvPr id="3" name="Text 1"/>
          <p:cNvSpPr/>
          <p:nvPr/>
        </p:nvSpPr>
        <p:spPr>
          <a:xfrm>
            <a:off x="2068932" y="2989064"/>
            <a:ext cx="13431679" cy="479584"/>
          </a:xfrm>
          <a:prstGeom prst="rect">
            <a:avLst/>
          </a:prstGeom>
          <a:noFill/>
          <a:ln/>
        </p:spPr>
        <p:txBody>
          <a:bodyPr wrap="square" lIns="0" tIns="0" rIns="0" bIns="0" rtlCol="0" anchor="t"/>
          <a:lstStyle/>
          <a:p>
            <a:pPr marL="0" indent="0" algn="l">
              <a:lnSpc>
                <a:spcPts val="1850"/>
              </a:lnSpc>
              <a:buNone/>
            </a:pPr>
            <a:endParaRPr lang="en-US" sz="1150" dirty="0"/>
          </a:p>
        </p:txBody>
      </p:sp>
      <p:pic>
        <p:nvPicPr>
          <p:cNvPr id="4" name="Image 0" descr="preencoded.png"/>
          <p:cNvPicPr>
            <a:picLocks noChangeAspect="1"/>
          </p:cNvPicPr>
          <p:nvPr/>
        </p:nvPicPr>
        <p:blipFill>
          <a:blip r:embed="rId3"/>
          <a:stretch>
            <a:fillRect/>
          </a:stretch>
        </p:blipFill>
        <p:spPr>
          <a:xfrm>
            <a:off x="479619" y="1413918"/>
            <a:ext cx="6533078" cy="6533078"/>
          </a:xfrm>
          <a:prstGeom prst="rect">
            <a:avLst/>
          </a:prstGeom>
        </p:spPr>
      </p:pic>
      <p:sp>
        <p:nvSpPr>
          <p:cNvPr id="6" name="Text 2"/>
          <p:cNvSpPr/>
          <p:nvPr/>
        </p:nvSpPr>
        <p:spPr>
          <a:xfrm>
            <a:off x="7661843" y="2213270"/>
            <a:ext cx="2141101" cy="234077"/>
          </a:xfrm>
          <a:prstGeom prst="rect">
            <a:avLst/>
          </a:prstGeom>
          <a:noFill/>
          <a:ln/>
        </p:spPr>
        <p:txBody>
          <a:bodyPr wrap="none" lIns="0" tIns="0" rIns="0" bIns="0" rtlCol="0" anchor="t"/>
          <a:lstStyle/>
          <a:p>
            <a:pPr marL="0" indent="0" algn="l">
              <a:lnSpc>
                <a:spcPts val="1800"/>
              </a:lnSpc>
              <a:buNone/>
            </a:pPr>
            <a:r>
              <a:rPr lang="en-US" dirty="0">
                <a:solidFill>
                  <a:srgbClr val="3C3939"/>
                </a:solidFill>
                <a:latin typeface="Raleway" pitchFamily="34" charset="0"/>
                <a:ea typeface="Raleway" pitchFamily="34" charset="-122"/>
                <a:cs typeface="Raleway" pitchFamily="34" charset="-120"/>
              </a:rPr>
              <a:t>Defined Escalation Paths</a:t>
            </a:r>
            <a:endParaRPr lang="en-US" dirty="0"/>
          </a:p>
        </p:txBody>
      </p:sp>
      <p:sp>
        <p:nvSpPr>
          <p:cNvPr id="7" name="Text 3"/>
          <p:cNvSpPr/>
          <p:nvPr/>
        </p:nvSpPr>
        <p:spPr>
          <a:xfrm>
            <a:off x="7661843" y="2597128"/>
            <a:ext cx="6046232" cy="479584"/>
          </a:xfrm>
          <a:prstGeom prst="rect">
            <a:avLst/>
          </a:prstGeom>
          <a:noFill/>
          <a:ln/>
        </p:spPr>
        <p:txBody>
          <a:bodyPr wrap="square" lIns="0" tIns="0" rIns="0" bIns="0" rtlCol="0" anchor="t"/>
          <a:lstStyle/>
          <a:p>
            <a:pPr marL="0" indent="0" algn="l">
              <a:lnSpc>
                <a:spcPts val="1850"/>
              </a:lnSpc>
              <a:buNone/>
            </a:pPr>
            <a:r>
              <a:rPr lang="en-US" sz="1400" dirty="0">
                <a:solidFill>
                  <a:srgbClr val="3C3939"/>
                </a:solidFill>
                <a:latin typeface="Roboto" pitchFamily="34" charset="0"/>
                <a:ea typeface="Roboto" pitchFamily="34" charset="-122"/>
                <a:cs typeface="Roboto" pitchFamily="34" charset="-120"/>
              </a:rPr>
              <a:t>Clear protocols for when and to whom an incident should be escalated, preventing delays and missteps. This aligns with NIST and SANS IR frameworks.</a:t>
            </a:r>
            <a:endParaRPr lang="en-US" sz="1400" dirty="0"/>
          </a:p>
        </p:txBody>
      </p:sp>
      <p:sp>
        <p:nvSpPr>
          <p:cNvPr id="9" name="Text 4"/>
          <p:cNvSpPr/>
          <p:nvPr/>
        </p:nvSpPr>
        <p:spPr>
          <a:xfrm>
            <a:off x="7661843" y="3376392"/>
            <a:ext cx="2910245" cy="234077"/>
          </a:xfrm>
          <a:prstGeom prst="rect">
            <a:avLst/>
          </a:prstGeom>
          <a:noFill/>
          <a:ln/>
        </p:spPr>
        <p:txBody>
          <a:bodyPr wrap="none" lIns="0" tIns="0" rIns="0" bIns="0" rtlCol="0" anchor="t"/>
          <a:lstStyle/>
          <a:p>
            <a:pPr marL="0" indent="0" algn="l">
              <a:lnSpc>
                <a:spcPts val="1800"/>
              </a:lnSpc>
              <a:buNone/>
            </a:pPr>
            <a:r>
              <a:rPr lang="en-US" dirty="0">
                <a:solidFill>
                  <a:srgbClr val="3C3939"/>
                </a:solidFill>
                <a:latin typeface="Raleway" pitchFamily="34" charset="0"/>
                <a:ea typeface="Raleway" pitchFamily="34" charset="-122"/>
                <a:cs typeface="Raleway" pitchFamily="34" charset="-120"/>
              </a:rPr>
              <a:t>Designated Communication Tools</a:t>
            </a:r>
            <a:endParaRPr lang="en-US" dirty="0"/>
          </a:p>
        </p:txBody>
      </p:sp>
      <p:sp>
        <p:nvSpPr>
          <p:cNvPr id="10" name="Text 5"/>
          <p:cNvSpPr/>
          <p:nvPr/>
        </p:nvSpPr>
        <p:spPr>
          <a:xfrm>
            <a:off x="7661843" y="3760249"/>
            <a:ext cx="6046232" cy="479584"/>
          </a:xfrm>
          <a:prstGeom prst="rect">
            <a:avLst/>
          </a:prstGeom>
          <a:noFill/>
          <a:ln/>
        </p:spPr>
        <p:txBody>
          <a:bodyPr wrap="square" lIns="0" tIns="0" rIns="0" bIns="0" rtlCol="0" anchor="t"/>
          <a:lstStyle/>
          <a:p>
            <a:pPr marL="0" indent="0" algn="l">
              <a:lnSpc>
                <a:spcPts val="1850"/>
              </a:lnSpc>
              <a:buNone/>
            </a:pPr>
            <a:r>
              <a:rPr lang="en-US" sz="1400" dirty="0">
                <a:solidFill>
                  <a:srgbClr val="3C3939"/>
                </a:solidFill>
                <a:latin typeface="Roboto" pitchFamily="34" charset="0"/>
                <a:ea typeface="Roboto" pitchFamily="34" charset="-122"/>
                <a:cs typeface="Roboto" pitchFamily="34" charset="-120"/>
              </a:rPr>
              <a:t>Utilizing platforms like Slack or Microsoft Teams for rapid, secure, and documented communication among the IR team and relevant stakeholders.</a:t>
            </a:r>
            <a:endParaRPr lang="en-US" sz="1400" dirty="0"/>
          </a:p>
        </p:txBody>
      </p:sp>
      <p:sp>
        <p:nvSpPr>
          <p:cNvPr id="12" name="Text 6"/>
          <p:cNvSpPr/>
          <p:nvPr/>
        </p:nvSpPr>
        <p:spPr>
          <a:xfrm>
            <a:off x="7661843" y="4539513"/>
            <a:ext cx="1873091" cy="234077"/>
          </a:xfrm>
          <a:prstGeom prst="rect">
            <a:avLst/>
          </a:prstGeom>
          <a:noFill/>
          <a:ln/>
        </p:spPr>
        <p:txBody>
          <a:bodyPr wrap="none" lIns="0" tIns="0" rIns="0" bIns="0" rtlCol="0" anchor="t"/>
          <a:lstStyle/>
          <a:p>
            <a:pPr marL="0" indent="0" algn="l">
              <a:lnSpc>
                <a:spcPts val="1800"/>
              </a:lnSpc>
              <a:buNone/>
            </a:pPr>
            <a:r>
              <a:rPr lang="en-US" dirty="0">
                <a:solidFill>
                  <a:srgbClr val="3C3939"/>
                </a:solidFill>
                <a:latin typeface="Raleway" pitchFamily="34" charset="0"/>
                <a:ea typeface="Raleway" pitchFamily="34" charset="-122"/>
                <a:cs typeface="Raleway" pitchFamily="34" charset="-120"/>
              </a:rPr>
              <a:t>Severity Levels</a:t>
            </a:r>
            <a:endParaRPr lang="en-US" dirty="0"/>
          </a:p>
        </p:txBody>
      </p:sp>
      <p:sp>
        <p:nvSpPr>
          <p:cNvPr id="13" name="Text 7"/>
          <p:cNvSpPr/>
          <p:nvPr/>
        </p:nvSpPr>
        <p:spPr>
          <a:xfrm>
            <a:off x="7661843" y="4923371"/>
            <a:ext cx="6046232" cy="479584"/>
          </a:xfrm>
          <a:prstGeom prst="rect">
            <a:avLst/>
          </a:prstGeom>
          <a:noFill/>
          <a:ln/>
        </p:spPr>
        <p:txBody>
          <a:bodyPr wrap="square" lIns="0" tIns="0" rIns="0" bIns="0" rtlCol="0" anchor="t"/>
          <a:lstStyle/>
          <a:p>
            <a:pPr marL="0" indent="0" algn="l">
              <a:lnSpc>
                <a:spcPts val="1850"/>
              </a:lnSpc>
              <a:buNone/>
            </a:pPr>
            <a:r>
              <a:rPr lang="en-US" sz="1400" dirty="0">
                <a:solidFill>
                  <a:srgbClr val="3C3939"/>
                </a:solidFill>
                <a:latin typeface="Roboto" pitchFamily="34" charset="0"/>
                <a:ea typeface="Roboto" pitchFamily="34" charset="-122"/>
                <a:cs typeface="Roboto" pitchFamily="34" charset="-120"/>
              </a:rPr>
              <a:t>Categorizing incidents (e.g., Critical, High, Medium, Low) to dictate the urgency and scope of communication and response efforts.</a:t>
            </a:r>
            <a:endParaRPr lang="en-US" sz="1400" dirty="0"/>
          </a:p>
        </p:txBody>
      </p:sp>
      <p:sp>
        <p:nvSpPr>
          <p:cNvPr id="15" name="Text 8"/>
          <p:cNvSpPr/>
          <p:nvPr/>
        </p:nvSpPr>
        <p:spPr>
          <a:xfrm>
            <a:off x="7661843" y="5702635"/>
            <a:ext cx="1873091" cy="234077"/>
          </a:xfrm>
          <a:prstGeom prst="rect">
            <a:avLst/>
          </a:prstGeom>
          <a:noFill/>
          <a:ln/>
        </p:spPr>
        <p:txBody>
          <a:bodyPr wrap="none" lIns="0" tIns="0" rIns="0" bIns="0" rtlCol="0" anchor="t"/>
          <a:lstStyle/>
          <a:p>
            <a:pPr marL="0" indent="0" algn="l">
              <a:lnSpc>
                <a:spcPts val="1800"/>
              </a:lnSpc>
              <a:buNone/>
            </a:pPr>
            <a:r>
              <a:rPr lang="en-US" dirty="0">
                <a:solidFill>
                  <a:srgbClr val="3C3939"/>
                </a:solidFill>
                <a:latin typeface="Raleway" pitchFamily="34" charset="0"/>
                <a:ea typeface="Raleway" pitchFamily="34" charset="-122"/>
                <a:cs typeface="Raleway" pitchFamily="34" charset="-120"/>
              </a:rPr>
              <a:t>Stakeholder Updates</a:t>
            </a:r>
            <a:endParaRPr lang="en-US" dirty="0"/>
          </a:p>
        </p:txBody>
      </p:sp>
      <p:sp>
        <p:nvSpPr>
          <p:cNvPr id="16" name="Text 9"/>
          <p:cNvSpPr/>
          <p:nvPr/>
        </p:nvSpPr>
        <p:spPr>
          <a:xfrm>
            <a:off x="7661843" y="6086492"/>
            <a:ext cx="6046232" cy="479584"/>
          </a:xfrm>
          <a:prstGeom prst="rect">
            <a:avLst/>
          </a:prstGeom>
          <a:noFill/>
          <a:ln/>
        </p:spPr>
        <p:txBody>
          <a:bodyPr wrap="square" lIns="0" tIns="0" rIns="0" bIns="0" rtlCol="0" anchor="t"/>
          <a:lstStyle/>
          <a:p>
            <a:pPr marL="0" indent="0" algn="l">
              <a:lnSpc>
                <a:spcPts val="1850"/>
              </a:lnSpc>
              <a:buNone/>
            </a:pPr>
            <a:r>
              <a:rPr lang="en-US" sz="1400" dirty="0">
                <a:solidFill>
                  <a:srgbClr val="3C3939"/>
                </a:solidFill>
                <a:latin typeface="Roboto" pitchFamily="34" charset="0"/>
                <a:ea typeface="Roboto" pitchFamily="34" charset="-122"/>
                <a:cs typeface="Roboto" pitchFamily="34" charset="-120"/>
              </a:rPr>
              <a:t>Regular and concise updates for management, legal, and public relations teams as needed, maintaining transparency and control over the narrative.</a:t>
            </a:r>
            <a:endParaRPr lang="en-US" sz="1400" dirty="0"/>
          </a:p>
        </p:txBody>
      </p:sp>
      <p:sp>
        <p:nvSpPr>
          <p:cNvPr id="17" name="Rectangle 16"/>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8906" y="528638"/>
            <a:ext cx="11246525" cy="600789"/>
          </a:xfrm>
          <a:prstGeom prst="rect">
            <a:avLst/>
          </a:prstGeom>
          <a:noFill/>
          <a:ln/>
        </p:spPr>
        <p:txBody>
          <a:bodyPr wrap="none" lIns="0" tIns="0" rIns="0" bIns="0" rtlCol="0" anchor="t"/>
          <a:lstStyle/>
          <a:p>
            <a:pPr marL="0" indent="0" algn="l">
              <a:lnSpc>
                <a:spcPts val="4700"/>
              </a:lnSpc>
              <a:buNone/>
            </a:pPr>
            <a:r>
              <a:rPr lang="en-US" sz="3750" dirty="0">
                <a:solidFill>
                  <a:srgbClr val="1B1B27"/>
                </a:solidFill>
                <a:latin typeface="Raleway" pitchFamily="34" charset="0"/>
                <a:ea typeface="Raleway" pitchFamily="34" charset="-122"/>
                <a:cs typeface="Raleway" pitchFamily="34" charset="-120"/>
              </a:rPr>
              <a:t>Incident Response Checklist: Ensuring Consistency</a:t>
            </a:r>
            <a:endParaRPr lang="en-US" sz="3750" dirty="0"/>
          </a:p>
        </p:txBody>
      </p:sp>
      <p:sp>
        <p:nvSpPr>
          <p:cNvPr id="3" name="Text 1"/>
          <p:cNvSpPr/>
          <p:nvPr/>
        </p:nvSpPr>
        <p:spPr>
          <a:xfrm>
            <a:off x="768906" y="1513880"/>
            <a:ext cx="13092589" cy="615315"/>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The Incident Response Checklist is a vital tool designed to ensure that every step of the response process is followed consistently. It acts as a guide, preventing analysts from overlooking critical tasks, especially during high-pressure situations.</a:t>
            </a:r>
            <a:endParaRPr lang="en-US" sz="1500" dirty="0"/>
          </a:p>
        </p:txBody>
      </p:sp>
      <p:sp>
        <p:nvSpPr>
          <p:cNvPr id="4" name="Shape 2"/>
          <p:cNvSpPr/>
          <p:nvPr/>
        </p:nvSpPr>
        <p:spPr>
          <a:xfrm>
            <a:off x="768906" y="2633663"/>
            <a:ext cx="4236006" cy="2341721"/>
          </a:xfrm>
          <a:prstGeom prst="roundRect">
            <a:avLst>
              <a:gd name="adj" fmla="val 4686"/>
            </a:avLst>
          </a:prstGeom>
          <a:solidFill>
            <a:srgbClr val="FFFFFF">
              <a:alpha val="95000"/>
            </a:srgbClr>
          </a:solidFill>
          <a:ln/>
        </p:spPr>
      </p:sp>
      <p:sp>
        <p:nvSpPr>
          <p:cNvPr id="5" name="Shape 3"/>
          <p:cNvSpPr/>
          <p:nvPr/>
        </p:nvSpPr>
        <p:spPr>
          <a:xfrm>
            <a:off x="768906" y="2610803"/>
            <a:ext cx="4236006" cy="91440"/>
          </a:xfrm>
          <a:prstGeom prst="roundRect">
            <a:avLst>
              <a:gd name="adj" fmla="val 88301"/>
            </a:avLst>
          </a:prstGeom>
          <a:solidFill>
            <a:srgbClr val="1B1B27"/>
          </a:solidFill>
          <a:ln/>
        </p:spPr>
      </p:sp>
      <p:sp>
        <p:nvSpPr>
          <p:cNvPr id="6" name="Shape 4"/>
          <p:cNvSpPr/>
          <p:nvPr/>
        </p:nvSpPr>
        <p:spPr>
          <a:xfrm>
            <a:off x="2598599" y="2345412"/>
            <a:ext cx="576620" cy="576620"/>
          </a:xfrm>
          <a:prstGeom prst="roundRect">
            <a:avLst>
              <a:gd name="adj" fmla="val 158579"/>
            </a:avLst>
          </a:prstGeom>
          <a:solidFill>
            <a:srgbClr val="1B1B27"/>
          </a:solidFill>
          <a:ln/>
        </p:spPr>
      </p:sp>
      <p:sp>
        <p:nvSpPr>
          <p:cNvPr id="8" name="Text 5"/>
          <p:cNvSpPr/>
          <p:nvPr/>
        </p:nvSpPr>
        <p:spPr>
          <a:xfrm>
            <a:off x="983933" y="3114199"/>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Evidence Handling</a:t>
            </a:r>
            <a:endParaRPr lang="en-US" sz="1850" dirty="0"/>
          </a:p>
        </p:txBody>
      </p:sp>
      <p:sp>
        <p:nvSpPr>
          <p:cNvPr id="9" name="Text 6"/>
          <p:cNvSpPr/>
          <p:nvPr/>
        </p:nvSpPr>
        <p:spPr>
          <a:xfrm>
            <a:off x="983933" y="3529727"/>
            <a:ext cx="3805952" cy="1230630"/>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Detailed steps for proper collection, preservation, and chain of custody for all digital evidence, crucial for forensic analysis and legal proceedings.</a:t>
            </a:r>
            <a:endParaRPr lang="en-US" sz="1500" dirty="0"/>
          </a:p>
        </p:txBody>
      </p:sp>
      <p:sp>
        <p:nvSpPr>
          <p:cNvPr id="10" name="Shape 7"/>
          <p:cNvSpPr/>
          <p:nvPr/>
        </p:nvSpPr>
        <p:spPr>
          <a:xfrm>
            <a:off x="5197078" y="2633663"/>
            <a:ext cx="4236125" cy="2341721"/>
          </a:xfrm>
          <a:prstGeom prst="roundRect">
            <a:avLst>
              <a:gd name="adj" fmla="val 4686"/>
            </a:avLst>
          </a:prstGeom>
          <a:solidFill>
            <a:srgbClr val="FFFFFF">
              <a:alpha val="95000"/>
            </a:srgbClr>
          </a:solidFill>
          <a:ln/>
        </p:spPr>
      </p:sp>
      <p:sp>
        <p:nvSpPr>
          <p:cNvPr id="11" name="Shape 8"/>
          <p:cNvSpPr/>
          <p:nvPr/>
        </p:nvSpPr>
        <p:spPr>
          <a:xfrm>
            <a:off x="5197078" y="2610803"/>
            <a:ext cx="4236125" cy="91440"/>
          </a:xfrm>
          <a:prstGeom prst="roundRect">
            <a:avLst>
              <a:gd name="adj" fmla="val 88301"/>
            </a:avLst>
          </a:prstGeom>
          <a:solidFill>
            <a:srgbClr val="1B1B27"/>
          </a:solidFill>
          <a:ln/>
        </p:spPr>
      </p:sp>
      <p:sp>
        <p:nvSpPr>
          <p:cNvPr id="12" name="Shape 9"/>
          <p:cNvSpPr/>
          <p:nvPr/>
        </p:nvSpPr>
        <p:spPr>
          <a:xfrm>
            <a:off x="7026771" y="2345412"/>
            <a:ext cx="576620" cy="576620"/>
          </a:xfrm>
          <a:prstGeom prst="roundRect">
            <a:avLst>
              <a:gd name="adj" fmla="val 158579"/>
            </a:avLst>
          </a:prstGeom>
          <a:solidFill>
            <a:srgbClr val="1B1B27"/>
          </a:solidFill>
          <a:ln/>
        </p:spPr>
      </p:sp>
      <p:sp>
        <p:nvSpPr>
          <p:cNvPr id="14" name="Text 10"/>
          <p:cNvSpPr/>
          <p:nvPr/>
        </p:nvSpPr>
        <p:spPr>
          <a:xfrm>
            <a:off x="5412105" y="3114199"/>
            <a:ext cx="2736056"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Timeline Documentation</a:t>
            </a:r>
            <a:endParaRPr lang="en-US" sz="1850" dirty="0"/>
          </a:p>
        </p:txBody>
      </p:sp>
      <p:sp>
        <p:nvSpPr>
          <p:cNvPr id="15" name="Text 11"/>
          <p:cNvSpPr/>
          <p:nvPr/>
        </p:nvSpPr>
        <p:spPr>
          <a:xfrm>
            <a:off x="5412105" y="3529727"/>
            <a:ext cx="3806071" cy="1230630"/>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Instructions for meticulously documenting the sequence of events, from detection to recovery, to reconstruct the incident accurately.</a:t>
            </a:r>
            <a:endParaRPr lang="en-US" sz="1500" dirty="0"/>
          </a:p>
        </p:txBody>
      </p:sp>
      <p:sp>
        <p:nvSpPr>
          <p:cNvPr id="16" name="Shape 12"/>
          <p:cNvSpPr/>
          <p:nvPr/>
        </p:nvSpPr>
        <p:spPr>
          <a:xfrm>
            <a:off x="9625370" y="2633663"/>
            <a:ext cx="4236125" cy="2341721"/>
          </a:xfrm>
          <a:prstGeom prst="roundRect">
            <a:avLst>
              <a:gd name="adj" fmla="val 4686"/>
            </a:avLst>
          </a:prstGeom>
          <a:solidFill>
            <a:srgbClr val="FFFFFF">
              <a:alpha val="95000"/>
            </a:srgbClr>
          </a:solidFill>
          <a:ln/>
        </p:spPr>
      </p:sp>
      <p:sp>
        <p:nvSpPr>
          <p:cNvPr id="17" name="Shape 13"/>
          <p:cNvSpPr/>
          <p:nvPr/>
        </p:nvSpPr>
        <p:spPr>
          <a:xfrm>
            <a:off x="9625370" y="2610803"/>
            <a:ext cx="4236125" cy="91440"/>
          </a:xfrm>
          <a:prstGeom prst="roundRect">
            <a:avLst>
              <a:gd name="adj" fmla="val 88301"/>
            </a:avLst>
          </a:prstGeom>
          <a:solidFill>
            <a:srgbClr val="1B1B27"/>
          </a:solidFill>
          <a:ln/>
        </p:spPr>
      </p:sp>
      <p:sp>
        <p:nvSpPr>
          <p:cNvPr id="18" name="Shape 14"/>
          <p:cNvSpPr/>
          <p:nvPr/>
        </p:nvSpPr>
        <p:spPr>
          <a:xfrm>
            <a:off x="11455063" y="2345412"/>
            <a:ext cx="576620" cy="576620"/>
          </a:xfrm>
          <a:prstGeom prst="roundRect">
            <a:avLst>
              <a:gd name="adj" fmla="val 158579"/>
            </a:avLst>
          </a:prstGeom>
          <a:solidFill>
            <a:srgbClr val="1B1B27"/>
          </a:solidFill>
          <a:ln/>
        </p:spPr>
      </p:sp>
      <p:sp>
        <p:nvSpPr>
          <p:cNvPr id="20" name="Text 15"/>
          <p:cNvSpPr/>
          <p:nvPr/>
        </p:nvSpPr>
        <p:spPr>
          <a:xfrm>
            <a:off x="9840397" y="3114199"/>
            <a:ext cx="2574250"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Forensic Best Practices</a:t>
            </a:r>
            <a:endParaRPr lang="en-US" sz="1850" dirty="0"/>
          </a:p>
        </p:txBody>
      </p:sp>
      <p:sp>
        <p:nvSpPr>
          <p:cNvPr id="21" name="Text 16"/>
          <p:cNvSpPr/>
          <p:nvPr/>
        </p:nvSpPr>
        <p:spPr>
          <a:xfrm>
            <a:off x="9840397" y="3529727"/>
            <a:ext cx="3806071" cy="1230630"/>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Guidelines for conducting thorough forensic investigations, including analysis of logs, memory dumps, and disk images to identify attack vectors and malware.</a:t>
            </a:r>
            <a:endParaRPr lang="en-US" sz="1500" dirty="0"/>
          </a:p>
        </p:txBody>
      </p:sp>
      <p:sp>
        <p:nvSpPr>
          <p:cNvPr id="22" name="Shape 17"/>
          <p:cNvSpPr/>
          <p:nvPr/>
        </p:nvSpPr>
        <p:spPr>
          <a:xfrm>
            <a:off x="768906" y="5455801"/>
            <a:ext cx="6450211" cy="1726406"/>
          </a:xfrm>
          <a:prstGeom prst="roundRect">
            <a:avLst>
              <a:gd name="adj" fmla="val 6356"/>
            </a:avLst>
          </a:prstGeom>
          <a:solidFill>
            <a:srgbClr val="FFFFFF">
              <a:alpha val="95000"/>
            </a:srgbClr>
          </a:solidFill>
          <a:ln/>
        </p:spPr>
      </p:sp>
      <p:sp>
        <p:nvSpPr>
          <p:cNvPr id="23" name="Shape 18"/>
          <p:cNvSpPr/>
          <p:nvPr/>
        </p:nvSpPr>
        <p:spPr>
          <a:xfrm>
            <a:off x="768906" y="5432941"/>
            <a:ext cx="6450211" cy="91440"/>
          </a:xfrm>
          <a:prstGeom prst="roundRect">
            <a:avLst>
              <a:gd name="adj" fmla="val 88301"/>
            </a:avLst>
          </a:prstGeom>
          <a:solidFill>
            <a:srgbClr val="1B1B27"/>
          </a:solidFill>
          <a:ln/>
        </p:spPr>
      </p:sp>
      <p:sp>
        <p:nvSpPr>
          <p:cNvPr id="24" name="Shape 19"/>
          <p:cNvSpPr/>
          <p:nvPr/>
        </p:nvSpPr>
        <p:spPr>
          <a:xfrm>
            <a:off x="3705642" y="5167551"/>
            <a:ext cx="576620" cy="576620"/>
          </a:xfrm>
          <a:prstGeom prst="roundRect">
            <a:avLst>
              <a:gd name="adj" fmla="val 158579"/>
            </a:avLst>
          </a:prstGeom>
          <a:solidFill>
            <a:srgbClr val="1B1B27"/>
          </a:solidFill>
          <a:ln/>
        </p:spPr>
      </p:sp>
      <p:sp>
        <p:nvSpPr>
          <p:cNvPr id="26" name="Text 20"/>
          <p:cNvSpPr/>
          <p:nvPr/>
        </p:nvSpPr>
        <p:spPr>
          <a:xfrm>
            <a:off x="983933" y="5936337"/>
            <a:ext cx="2952631"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Containment &amp; Eradication</a:t>
            </a:r>
            <a:endParaRPr lang="en-US" sz="1850" dirty="0"/>
          </a:p>
        </p:txBody>
      </p:sp>
      <p:sp>
        <p:nvSpPr>
          <p:cNvPr id="27" name="Text 21"/>
          <p:cNvSpPr/>
          <p:nvPr/>
        </p:nvSpPr>
        <p:spPr>
          <a:xfrm>
            <a:off x="983933" y="6351865"/>
            <a:ext cx="6020157" cy="615315"/>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Steps to isolate affected systems, remove malicious components, and patch vulnerabilities to prevent re-infection.</a:t>
            </a:r>
            <a:endParaRPr lang="en-US" sz="1500" dirty="0"/>
          </a:p>
        </p:txBody>
      </p:sp>
      <p:sp>
        <p:nvSpPr>
          <p:cNvPr id="28" name="Shape 22"/>
          <p:cNvSpPr/>
          <p:nvPr/>
        </p:nvSpPr>
        <p:spPr>
          <a:xfrm>
            <a:off x="7411283" y="5455801"/>
            <a:ext cx="6450211" cy="1726406"/>
          </a:xfrm>
          <a:prstGeom prst="roundRect">
            <a:avLst>
              <a:gd name="adj" fmla="val 6356"/>
            </a:avLst>
          </a:prstGeom>
          <a:solidFill>
            <a:srgbClr val="FFFFFF">
              <a:alpha val="95000"/>
            </a:srgbClr>
          </a:solidFill>
          <a:ln/>
        </p:spPr>
      </p:sp>
      <p:sp>
        <p:nvSpPr>
          <p:cNvPr id="29" name="Shape 23"/>
          <p:cNvSpPr/>
          <p:nvPr/>
        </p:nvSpPr>
        <p:spPr>
          <a:xfrm>
            <a:off x="7411283" y="5432941"/>
            <a:ext cx="6450211" cy="91440"/>
          </a:xfrm>
          <a:prstGeom prst="roundRect">
            <a:avLst>
              <a:gd name="adj" fmla="val 88301"/>
            </a:avLst>
          </a:prstGeom>
          <a:solidFill>
            <a:srgbClr val="1B1B27"/>
          </a:solidFill>
          <a:ln/>
        </p:spPr>
      </p:sp>
      <p:sp>
        <p:nvSpPr>
          <p:cNvPr id="30" name="Shape 24"/>
          <p:cNvSpPr/>
          <p:nvPr/>
        </p:nvSpPr>
        <p:spPr>
          <a:xfrm>
            <a:off x="10348020" y="5167551"/>
            <a:ext cx="576620" cy="576620"/>
          </a:xfrm>
          <a:prstGeom prst="roundRect">
            <a:avLst>
              <a:gd name="adj" fmla="val 158579"/>
            </a:avLst>
          </a:prstGeom>
          <a:solidFill>
            <a:srgbClr val="1B1B27"/>
          </a:solidFill>
          <a:ln/>
        </p:spPr>
      </p:sp>
      <p:sp>
        <p:nvSpPr>
          <p:cNvPr id="32" name="Text 25"/>
          <p:cNvSpPr/>
          <p:nvPr/>
        </p:nvSpPr>
        <p:spPr>
          <a:xfrm>
            <a:off x="7626310" y="5936337"/>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Post-Incident Review</a:t>
            </a:r>
            <a:endParaRPr lang="en-US" sz="1850" dirty="0"/>
          </a:p>
        </p:txBody>
      </p:sp>
      <p:sp>
        <p:nvSpPr>
          <p:cNvPr id="33" name="Text 26"/>
          <p:cNvSpPr/>
          <p:nvPr/>
        </p:nvSpPr>
        <p:spPr>
          <a:xfrm>
            <a:off x="7626310" y="6351865"/>
            <a:ext cx="6020157" cy="615315"/>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latin typeface="Roboto" pitchFamily="34" charset="0"/>
                <a:ea typeface="Roboto" pitchFamily="34" charset="-122"/>
                <a:cs typeface="Roboto" pitchFamily="34" charset="-120"/>
              </a:rPr>
              <a:t>Procedures for conducting a lessons-learned session, identifying areas for improvement, and updating policies and playbooks.</a:t>
            </a:r>
            <a:endParaRPr lang="en-US" sz="1500" dirty="0"/>
          </a:p>
        </p:txBody>
      </p:sp>
      <p:sp>
        <p:nvSpPr>
          <p:cNvPr id="34" name="Text 27"/>
          <p:cNvSpPr/>
          <p:nvPr/>
        </p:nvSpPr>
        <p:spPr>
          <a:xfrm>
            <a:off x="768906" y="7398425"/>
            <a:ext cx="13092589" cy="307658"/>
          </a:xfrm>
          <a:prstGeom prst="rect">
            <a:avLst/>
          </a:prstGeom>
          <a:noFill/>
          <a:ln/>
        </p:spPr>
        <p:txBody>
          <a:bodyPr wrap="none" lIns="0" tIns="0" rIns="0" bIns="0" rtlCol="0" anchor="t"/>
          <a:lstStyle/>
          <a:p>
            <a:pPr marL="0" indent="0" algn="l">
              <a:lnSpc>
                <a:spcPts val="2400"/>
              </a:lnSpc>
              <a:buNone/>
            </a:pPr>
            <a:endParaRPr lang="en-US" sz="1500" dirty="0"/>
          </a:p>
        </p:txBody>
      </p:sp>
      <p:sp>
        <p:nvSpPr>
          <p:cNvPr id="35" name="Rectangle 34"/>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6864"/>
            <a:ext cx="11902797"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Incident Response Simulation: Phishing Email Attack</a:t>
            </a:r>
            <a:endParaRPr lang="en-US" sz="3900" dirty="0"/>
          </a:p>
        </p:txBody>
      </p:sp>
      <p:sp>
        <p:nvSpPr>
          <p:cNvPr id="3" name="Text 1"/>
          <p:cNvSpPr/>
          <p:nvPr/>
        </p:nvSpPr>
        <p:spPr>
          <a:xfrm>
            <a:off x="793790" y="164377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Our incident response playbook was tested through a simulation involving a phishing email attack, followed by a ransomware scenario. Understanding the nature of phishing is key to defending against it.</a:t>
            </a:r>
            <a:endParaRPr lang="en-US" sz="1550" dirty="0"/>
          </a:p>
        </p:txBody>
      </p:sp>
      <p:sp>
        <p:nvSpPr>
          <p:cNvPr id="4" name="Text 2"/>
          <p:cNvSpPr/>
          <p:nvPr/>
        </p:nvSpPr>
        <p:spPr>
          <a:xfrm>
            <a:off x="793790" y="2576513"/>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What is Phishing?</a:t>
            </a:r>
            <a:endParaRPr lang="en-US" sz="3100" dirty="0"/>
          </a:p>
        </p:txBody>
      </p:sp>
      <p:sp>
        <p:nvSpPr>
          <p:cNvPr id="5" name="Text 3"/>
          <p:cNvSpPr/>
          <p:nvPr/>
        </p:nvSpPr>
        <p:spPr>
          <a:xfrm>
            <a:off x="793790" y="337030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is a cyberattack technique where attackers deceive victims into divulging sensitive information, such as passwords, banking details, or login credentials. This is typically achieved by sending fake emails, messages, or directing them to websites designed to appear legitimate.</a:t>
            </a:r>
            <a:endParaRPr lang="en-US" sz="1550" dirty="0"/>
          </a:p>
        </p:txBody>
      </p:sp>
      <p:sp>
        <p:nvSpPr>
          <p:cNvPr id="6" name="Shape 4"/>
          <p:cNvSpPr/>
          <p:nvPr/>
        </p:nvSpPr>
        <p:spPr>
          <a:xfrm>
            <a:off x="793790" y="4228624"/>
            <a:ext cx="4215289" cy="1476256"/>
          </a:xfrm>
          <a:prstGeom prst="roundRect">
            <a:avLst>
              <a:gd name="adj" fmla="val 32267"/>
            </a:avLst>
          </a:prstGeom>
          <a:solidFill>
            <a:srgbClr val="E1E1EA"/>
          </a:solidFill>
          <a:ln w="7620">
            <a:solidFill>
              <a:srgbClr val="C7C7D0"/>
            </a:solidFill>
            <a:prstDash val="solid"/>
          </a:ln>
        </p:spPr>
      </p:sp>
      <p:sp>
        <p:nvSpPr>
          <p:cNvPr id="7" name="Text 5"/>
          <p:cNvSpPr/>
          <p:nvPr/>
        </p:nvSpPr>
        <p:spPr>
          <a:xfrm>
            <a:off x="999768" y="44346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Email Phishing</a:t>
            </a:r>
            <a:endParaRPr lang="en-US" sz="1950" dirty="0"/>
          </a:p>
        </p:txBody>
      </p:sp>
      <p:sp>
        <p:nvSpPr>
          <p:cNvPr id="8" name="Text 6"/>
          <p:cNvSpPr/>
          <p:nvPr/>
        </p:nvSpPr>
        <p:spPr>
          <a:xfrm>
            <a:off x="999768" y="4863822"/>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Fake emails impersonating banks, companies, or government services.</a:t>
            </a:r>
            <a:endParaRPr lang="en-US" sz="1550" dirty="0"/>
          </a:p>
        </p:txBody>
      </p:sp>
      <p:sp>
        <p:nvSpPr>
          <p:cNvPr id="9" name="Shape 7"/>
          <p:cNvSpPr/>
          <p:nvPr/>
        </p:nvSpPr>
        <p:spPr>
          <a:xfrm>
            <a:off x="5207437" y="4228624"/>
            <a:ext cx="4215408" cy="1476256"/>
          </a:xfrm>
          <a:prstGeom prst="roundRect">
            <a:avLst>
              <a:gd name="adj" fmla="val 32267"/>
            </a:avLst>
          </a:prstGeom>
          <a:solidFill>
            <a:srgbClr val="E1E1EA"/>
          </a:solidFill>
          <a:ln w="7620">
            <a:solidFill>
              <a:srgbClr val="C7C7D0"/>
            </a:solidFill>
            <a:prstDash val="solid"/>
          </a:ln>
        </p:spPr>
      </p:sp>
      <p:sp>
        <p:nvSpPr>
          <p:cNvPr id="10" name="Text 8"/>
          <p:cNvSpPr/>
          <p:nvPr/>
        </p:nvSpPr>
        <p:spPr>
          <a:xfrm>
            <a:off x="5413415" y="44346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Spear Phishing</a:t>
            </a:r>
            <a:endParaRPr lang="en-US" sz="1950" dirty="0"/>
          </a:p>
        </p:txBody>
      </p:sp>
      <p:sp>
        <p:nvSpPr>
          <p:cNvPr id="11" name="Text 9"/>
          <p:cNvSpPr/>
          <p:nvPr/>
        </p:nvSpPr>
        <p:spPr>
          <a:xfrm>
            <a:off x="5413415" y="4863822"/>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Highly targeted messages aimed at specific individuals or employees.</a:t>
            </a:r>
            <a:endParaRPr lang="en-US" sz="1550" dirty="0"/>
          </a:p>
        </p:txBody>
      </p:sp>
      <p:sp>
        <p:nvSpPr>
          <p:cNvPr id="12" name="Shape 10"/>
          <p:cNvSpPr/>
          <p:nvPr/>
        </p:nvSpPr>
        <p:spPr>
          <a:xfrm>
            <a:off x="9621203" y="4228624"/>
            <a:ext cx="4215289" cy="1476256"/>
          </a:xfrm>
          <a:prstGeom prst="roundRect">
            <a:avLst>
              <a:gd name="adj" fmla="val 32267"/>
            </a:avLst>
          </a:prstGeom>
          <a:solidFill>
            <a:srgbClr val="E1E1EA"/>
          </a:solidFill>
          <a:ln w="7620">
            <a:solidFill>
              <a:srgbClr val="C7C7D0"/>
            </a:solidFill>
            <a:prstDash val="solid"/>
          </a:ln>
        </p:spPr>
      </p:sp>
      <p:sp>
        <p:nvSpPr>
          <p:cNvPr id="13" name="Text 11"/>
          <p:cNvSpPr/>
          <p:nvPr/>
        </p:nvSpPr>
        <p:spPr>
          <a:xfrm>
            <a:off x="9827181" y="44346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Whaling</a:t>
            </a:r>
            <a:endParaRPr lang="en-US" sz="1950" dirty="0"/>
          </a:p>
        </p:txBody>
      </p:sp>
      <p:sp>
        <p:nvSpPr>
          <p:cNvPr id="14" name="Text 12"/>
          <p:cNvSpPr/>
          <p:nvPr/>
        </p:nvSpPr>
        <p:spPr>
          <a:xfrm>
            <a:off x="9827181" y="4863822"/>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attacks specifically targeting high-level executives.</a:t>
            </a:r>
            <a:endParaRPr lang="en-US" sz="1550" dirty="0"/>
          </a:p>
        </p:txBody>
      </p:sp>
      <p:sp>
        <p:nvSpPr>
          <p:cNvPr id="15" name="Shape 13"/>
          <p:cNvSpPr/>
          <p:nvPr/>
        </p:nvSpPr>
        <p:spPr>
          <a:xfrm>
            <a:off x="793790" y="5903238"/>
            <a:ext cx="6422112" cy="1158716"/>
          </a:xfrm>
          <a:prstGeom prst="roundRect">
            <a:avLst>
              <a:gd name="adj" fmla="val 41109"/>
            </a:avLst>
          </a:prstGeom>
          <a:solidFill>
            <a:srgbClr val="E1E1EA"/>
          </a:solidFill>
          <a:ln w="7620">
            <a:solidFill>
              <a:srgbClr val="C7C7D0"/>
            </a:solidFill>
            <a:prstDash val="solid"/>
          </a:ln>
        </p:spPr>
      </p:sp>
      <p:sp>
        <p:nvSpPr>
          <p:cNvPr id="16" name="Text 14"/>
          <p:cNvSpPr/>
          <p:nvPr/>
        </p:nvSpPr>
        <p:spPr>
          <a:xfrm>
            <a:off x="999768" y="610921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Smishing</a:t>
            </a:r>
            <a:endParaRPr lang="en-US" sz="1950" dirty="0"/>
          </a:p>
        </p:txBody>
      </p:sp>
      <p:sp>
        <p:nvSpPr>
          <p:cNvPr id="17" name="Text 15"/>
          <p:cNvSpPr/>
          <p:nvPr/>
        </p:nvSpPr>
        <p:spPr>
          <a:xfrm>
            <a:off x="999768" y="6538436"/>
            <a:ext cx="6010156"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conducted via SMS messages.</a:t>
            </a:r>
            <a:endParaRPr lang="en-US" sz="1550" dirty="0"/>
          </a:p>
        </p:txBody>
      </p:sp>
      <p:sp>
        <p:nvSpPr>
          <p:cNvPr id="18" name="Shape 16"/>
          <p:cNvSpPr/>
          <p:nvPr/>
        </p:nvSpPr>
        <p:spPr>
          <a:xfrm>
            <a:off x="7414260" y="5903238"/>
            <a:ext cx="6422231" cy="1158716"/>
          </a:xfrm>
          <a:prstGeom prst="roundRect">
            <a:avLst>
              <a:gd name="adj" fmla="val 41109"/>
            </a:avLst>
          </a:prstGeom>
          <a:solidFill>
            <a:srgbClr val="E1E1EA"/>
          </a:solidFill>
          <a:ln w="7620">
            <a:solidFill>
              <a:srgbClr val="C7C7D0"/>
            </a:solidFill>
            <a:prstDash val="solid"/>
          </a:ln>
        </p:spPr>
      </p:sp>
      <p:sp>
        <p:nvSpPr>
          <p:cNvPr id="19" name="Text 17"/>
          <p:cNvSpPr/>
          <p:nvPr/>
        </p:nvSpPr>
        <p:spPr>
          <a:xfrm>
            <a:off x="7620238" y="610921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Vishing</a:t>
            </a:r>
            <a:endParaRPr lang="en-US" sz="1950" dirty="0"/>
          </a:p>
        </p:txBody>
      </p:sp>
      <p:sp>
        <p:nvSpPr>
          <p:cNvPr id="20" name="Text 18"/>
          <p:cNvSpPr/>
          <p:nvPr/>
        </p:nvSpPr>
        <p:spPr>
          <a:xfrm>
            <a:off x="7620238" y="6538436"/>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attempts carried out through voice calls.</a:t>
            </a:r>
            <a:endParaRPr lang="en-US" sz="1550" dirty="0"/>
          </a:p>
        </p:txBody>
      </p:sp>
      <p:sp>
        <p:nvSpPr>
          <p:cNvPr id="21" name="Text 19"/>
          <p:cNvSpPr/>
          <p:nvPr/>
        </p:nvSpPr>
        <p:spPr>
          <a:xfrm>
            <a:off x="793790" y="728519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is dangerous because it can lead to credential theft, malware installation, financial fraud, and unauthorized access to internal systems.</a:t>
            </a:r>
            <a:endParaRPr lang="en-US" sz="1550" dirty="0"/>
          </a:p>
        </p:txBody>
      </p:sp>
      <p:sp>
        <p:nvSpPr>
          <p:cNvPr id="22" name="Rectangle 21"/>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29283"/>
            <a:ext cx="12344400"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How Does Phishing Work? A Step-by-Step Breakdown</a:t>
            </a:r>
            <a:endParaRPr lang="en-US" sz="3900" dirty="0"/>
          </a:p>
        </p:txBody>
      </p:sp>
      <p:sp>
        <p:nvSpPr>
          <p:cNvPr id="3" name="Text 1"/>
          <p:cNvSpPr/>
          <p:nvPr/>
        </p:nvSpPr>
        <p:spPr>
          <a:xfrm>
            <a:off x="793790" y="194619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Phishing attacks follow a predictable sequence of steps designed to trick victims. Understanding this process is crucial for effective defense.</a:t>
            </a:r>
            <a:endParaRPr lang="en-US" sz="1550" dirty="0"/>
          </a:p>
        </p:txBody>
      </p:sp>
      <p:sp>
        <p:nvSpPr>
          <p:cNvPr id="4" name="Text 2"/>
          <p:cNvSpPr/>
          <p:nvPr/>
        </p:nvSpPr>
        <p:spPr>
          <a:xfrm>
            <a:off x="793790" y="248697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01</a:t>
            </a:r>
            <a:endParaRPr lang="en-US" sz="1550" dirty="0"/>
          </a:p>
        </p:txBody>
      </p:sp>
      <p:sp>
        <p:nvSpPr>
          <p:cNvPr id="5" name="Shape 3"/>
          <p:cNvSpPr/>
          <p:nvPr/>
        </p:nvSpPr>
        <p:spPr>
          <a:xfrm>
            <a:off x="793790" y="2801303"/>
            <a:ext cx="4215289" cy="22860"/>
          </a:xfrm>
          <a:prstGeom prst="rect">
            <a:avLst/>
          </a:prstGeom>
          <a:solidFill>
            <a:srgbClr val="1B1B27"/>
          </a:solidFill>
          <a:ln/>
        </p:spPr>
      </p:sp>
      <p:sp>
        <p:nvSpPr>
          <p:cNvPr id="6" name="Text 4"/>
          <p:cNvSpPr/>
          <p:nvPr/>
        </p:nvSpPr>
        <p:spPr>
          <a:xfrm>
            <a:off x="793790" y="29462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Reconnaissance</a:t>
            </a:r>
            <a:endParaRPr lang="en-US" sz="1950" dirty="0"/>
          </a:p>
        </p:txBody>
      </p:sp>
      <p:sp>
        <p:nvSpPr>
          <p:cNvPr id="7" name="Text 5"/>
          <p:cNvSpPr/>
          <p:nvPr/>
        </p:nvSpPr>
        <p:spPr>
          <a:xfrm>
            <a:off x="793790" y="3375422"/>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Attackers gather information about the victim (email, job role, social media data, company name) to create a highly realistic and believable message.</a:t>
            </a:r>
            <a:endParaRPr lang="en-US" sz="1550" dirty="0"/>
          </a:p>
        </p:txBody>
      </p:sp>
      <p:sp>
        <p:nvSpPr>
          <p:cNvPr id="8" name="Text 6"/>
          <p:cNvSpPr/>
          <p:nvPr/>
        </p:nvSpPr>
        <p:spPr>
          <a:xfrm>
            <a:off x="5207437" y="248697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02</a:t>
            </a:r>
            <a:endParaRPr lang="en-US" sz="1550" dirty="0"/>
          </a:p>
        </p:txBody>
      </p:sp>
      <p:sp>
        <p:nvSpPr>
          <p:cNvPr id="9" name="Shape 7"/>
          <p:cNvSpPr/>
          <p:nvPr/>
        </p:nvSpPr>
        <p:spPr>
          <a:xfrm>
            <a:off x="5207437" y="2801303"/>
            <a:ext cx="4215408" cy="22860"/>
          </a:xfrm>
          <a:prstGeom prst="rect">
            <a:avLst/>
          </a:prstGeom>
          <a:solidFill>
            <a:srgbClr val="1B1B27"/>
          </a:solidFill>
          <a:ln/>
        </p:spPr>
      </p:sp>
      <p:sp>
        <p:nvSpPr>
          <p:cNvPr id="10" name="Text 8"/>
          <p:cNvSpPr/>
          <p:nvPr/>
        </p:nvSpPr>
        <p:spPr>
          <a:xfrm>
            <a:off x="5207437" y="2946202"/>
            <a:ext cx="3040856"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Crafting the Fake Message</a:t>
            </a:r>
            <a:endParaRPr lang="en-US" sz="1950" dirty="0"/>
          </a:p>
        </p:txBody>
      </p:sp>
      <p:sp>
        <p:nvSpPr>
          <p:cNvPr id="11" name="Text 9"/>
          <p:cNvSpPr/>
          <p:nvPr/>
        </p:nvSpPr>
        <p:spPr>
          <a:xfrm>
            <a:off x="5207437" y="3375422"/>
            <a:ext cx="4215408"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 fake email, website, or malicious attachment is created, often mimicking trusted entities. Messages typically create urgency: "Your account will be closed!" or "Invoice overdue!"</a:t>
            </a:r>
            <a:endParaRPr lang="en-US" sz="1550" dirty="0"/>
          </a:p>
        </p:txBody>
      </p:sp>
      <p:sp>
        <p:nvSpPr>
          <p:cNvPr id="12" name="Text 10"/>
          <p:cNvSpPr/>
          <p:nvPr/>
        </p:nvSpPr>
        <p:spPr>
          <a:xfrm>
            <a:off x="9621203" y="248697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03</a:t>
            </a:r>
            <a:endParaRPr lang="en-US" sz="1550" dirty="0"/>
          </a:p>
        </p:txBody>
      </p:sp>
      <p:sp>
        <p:nvSpPr>
          <p:cNvPr id="13" name="Shape 11"/>
          <p:cNvSpPr/>
          <p:nvPr/>
        </p:nvSpPr>
        <p:spPr>
          <a:xfrm>
            <a:off x="9621203" y="2801303"/>
            <a:ext cx="4215289" cy="22860"/>
          </a:xfrm>
          <a:prstGeom prst="rect">
            <a:avLst/>
          </a:prstGeom>
          <a:solidFill>
            <a:srgbClr val="1B1B27"/>
          </a:solidFill>
          <a:ln/>
        </p:spPr>
      </p:sp>
      <p:sp>
        <p:nvSpPr>
          <p:cNvPr id="14" name="Text 12"/>
          <p:cNvSpPr/>
          <p:nvPr/>
        </p:nvSpPr>
        <p:spPr>
          <a:xfrm>
            <a:off x="9621203" y="29462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Delivery</a:t>
            </a:r>
            <a:endParaRPr lang="en-US" sz="1950" dirty="0"/>
          </a:p>
        </p:txBody>
      </p:sp>
      <p:sp>
        <p:nvSpPr>
          <p:cNvPr id="15" name="Text 13"/>
          <p:cNvSpPr/>
          <p:nvPr/>
        </p:nvSpPr>
        <p:spPr>
          <a:xfrm>
            <a:off x="9621203" y="3375422"/>
            <a:ext cx="4215289"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phishing message is sent via email, SMS, phone calls, or social media, relying on human trust and potential mistakes.</a:t>
            </a:r>
            <a:endParaRPr lang="en-US" sz="1550" dirty="0"/>
          </a:p>
        </p:txBody>
      </p:sp>
      <p:sp>
        <p:nvSpPr>
          <p:cNvPr id="16" name="Text 14"/>
          <p:cNvSpPr/>
          <p:nvPr/>
        </p:nvSpPr>
        <p:spPr>
          <a:xfrm>
            <a:off x="793790" y="499276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04</a:t>
            </a:r>
            <a:endParaRPr lang="en-US" sz="1550" dirty="0"/>
          </a:p>
        </p:txBody>
      </p:sp>
      <p:sp>
        <p:nvSpPr>
          <p:cNvPr id="17" name="Shape 15"/>
          <p:cNvSpPr/>
          <p:nvPr/>
        </p:nvSpPr>
        <p:spPr>
          <a:xfrm>
            <a:off x="793790" y="5307092"/>
            <a:ext cx="6422112" cy="22860"/>
          </a:xfrm>
          <a:prstGeom prst="rect">
            <a:avLst/>
          </a:prstGeom>
          <a:solidFill>
            <a:srgbClr val="1B1B27"/>
          </a:solidFill>
          <a:ln/>
        </p:spPr>
      </p:sp>
      <p:sp>
        <p:nvSpPr>
          <p:cNvPr id="18" name="Text 16"/>
          <p:cNvSpPr/>
          <p:nvPr/>
        </p:nvSpPr>
        <p:spPr>
          <a:xfrm>
            <a:off x="793790" y="54519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Victim Interaction</a:t>
            </a:r>
            <a:endParaRPr lang="en-US" sz="1950" dirty="0"/>
          </a:p>
        </p:txBody>
      </p:sp>
      <p:sp>
        <p:nvSpPr>
          <p:cNvPr id="19" name="Text 17"/>
          <p:cNvSpPr/>
          <p:nvPr/>
        </p:nvSpPr>
        <p:spPr>
          <a:xfrm>
            <a:off x="793790" y="5881211"/>
            <a:ext cx="6422112"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If the victim clicks a link or opens an attachment, they might encounter a fake login page, trigger malware download, or have credentials stolen.</a:t>
            </a:r>
            <a:endParaRPr lang="en-US" sz="1550" dirty="0"/>
          </a:p>
        </p:txBody>
      </p:sp>
      <p:sp>
        <p:nvSpPr>
          <p:cNvPr id="20" name="Text 18"/>
          <p:cNvSpPr/>
          <p:nvPr/>
        </p:nvSpPr>
        <p:spPr>
          <a:xfrm>
            <a:off x="7414260" y="499276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05</a:t>
            </a:r>
            <a:endParaRPr lang="en-US" sz="1550" dirty="0"/>
          </a:p>
        </p:txBody>
      </p:sp>
      <p:sp>
        <p:nvSpPr>
          <p:cNvPr id="21" name="Shape 19"/>
          <p:cNvSpPr/>
          <p:nvPr/>
        </p:nvSpPr>
        <p:spPr>
          <a:xfrm>
            <a:off x="7414260" y="5307092"/>
            <a:ext cx="6422231" cy="22860"/>
          </a:xfrm>
          <a:prstGeom prst="rect">
            <a:avLst/>
          </a:prstGeom>
          <a:solidFill>
            <a:srgbClr val="1B1B27"/>
          </a:solidFill>
          <a:ln/>
        </p:spPr>
      </p:sp>
      <p:sp>
        <p:nvSpPr>
          <p:cNvPr id="22" name="Text 20"/>
          <p:cNvSpPr/>
          <p:nvPr/>
        </p:nvSpPr>
        <p:spPr>
          <a:xfrm>
            <a:off x="7414260" y="5451991"/>
            <a:ext cx="2520553"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Attacker Gains Access</a:t>
            </a:r>
            <a:endParaRPr lang="en-US" sz="1950" dirty="0"/>
          </a:p>
        </p:txBody>
      </p:sp>
      <p:sp>
        <p:nvSpPr>
          <p:cNvPr id="23" name="Text 21"/>
          <p:cNvSpPr/>
          <p:nvPr/>
        </p:nvSpPr>
        <p:spPr>
          <a:xfrm>
            <a:off x="7414260" y="5881211"/>
            <a:ext cx="642223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Upon successful interaction, the attacker steals passwords, gains access to accounts (email, bank), and can then move deeper into the organization's network. Phishing's success lies in targeting people, not just systems.</a:t>
            </a:r>
            <a:endParaRPr lang="en-US" sz="1550" dirty="0"/>
          </a:p>
        </p:txBody>
      </p:sp>
      <p:sp>
        <p:nvSpPr>
          <p:cNvPr id="24" name="Rectangle 23"/>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9615" y="790575"/>
            <a:ext cx="9966603" cy="570071"/>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Detecting &amp; Preventing Phishing: Key Strategies</a:t>
            </a:r>
            <a:endParaRPr lang="en-US" sz="3550" dirty="0"/>
          </a:p>
        </p:txBody>
      </p:sp>
      <p:sp>
        <p:nvSpPr>
          <p:cNvPr id="3" name="Text 1"/>
          <p:cNvSpPr/>
          <p:nvPr/>
        </p:nvSpPr>
        <p:spPr>
          <a:xfrm>
            <a:off x="729615" y="1725454"/>
            <a:ext cx="13171170" cy="291822"/>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While phishing attacks can be sophisticated, there are clear signs to help identify them. Training users is one of the most robust defenses against these threats.</a:t>
            </a:r>
            <a:endParaRPr lang="en-US" sz="1400" dirty="0"/>
          </a:p>
        </p:txBody>
      </p:sp>
      <p:sp>
        <p:nvSpPr>
          <p:cNvPr id="4" name="Text 2"/>
          <p:cNvSpPr/>
          <p:nvPr/>
        </p:nvSpPr>
        <p:spPr>
          <a:xfrm>
            <a:off x="729615" y="2290882"/>
            <a:ext cx="5135047" cy="456009"/>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Raleway" pitchFamily="34" charset="0"/>
                <a:ea typeface="Raleway" pitchFamily="34" charset="-122"/>
                <a:cs typeface="Raleway" pitchFamily="34" charset="-120"/>
              </a:rPr>
              <a:t>How to Detect Phishing Emails</a:t>
            </a:r>
            <a:endParaRPr lang="en-US" sz="2850" dirty="0"/>
          </a:p>
        </p:txBody>
      </p:sp>
      <p:sp>
        <p:nvSpPr>
          <p:cNvPr id="5" name="Shape 3"/>
          <p:cNvSpPr/>
          <p:nvPr/>
        </p:nvSpPr>
        <p:spPr>
          <a:xfrm>
            <a:off x="729615" y="3020497"/>
            <a:ext cx="4268748" cy="2263973"/>
          </a:xfrm>
          <a:prstGeom prst="roundRect">
            <a:avLst>
              <a:gd name="adj" fmla="val 4847"/>
            </a:avLst>
          </a:prstGeom>
          <a:solidFill>
            <a:srgbClr val="FFFFFF">
              <a:alpha val="95000"/>
            </a:srgbClr>
          </a:solidFill>
          <a:ln w="22860">
            <a:solidFill>
              <a:srgbClr val="C7C7D0"/>
            </a:solidFill>
            <a:prstDash val="solid"/>
          </a:ln>
        </p:spPr>
      </p:sp>
      <p:sp>
        <p:nvSpPr>
          <p:cNvPr id="6" name="Shape 4"/>
          <p:cNvSpPr/>
          <p:nvPr/>
        </p:nvSpPr>
        <p:spPr>
          <a:xfrm>
            <a:off x="706755" y="3020497"/>
            <a:ext cx="91440" cy="2263973"/>
          </a:xfrm>
          <a:prstGeom prst="roundRect">
            <a:avLst>
              <a:gd name="adj" fmla="val 83792"/>
            </a:avLst>
          </a:prstGeom>
          <a:solidFill>
            <a:srgbClr val="1B1B27"/>
          </a:solidFill>
          <a:ln/>
        </p:spPr>
      </p:sp>
      <p:sp>
        <p:nvSpPr>
          <p:cNvPr id="7" name="Text 5"/>
          <p:cNvSpPr/>
          <p:nvPr/>
        </p:nvSpPr>
        <p:spPr>
          <a:xfrm>
            <a:off x="1003459" y="3225760"/>
            <a:ext cx="2280285" cy="284917"/>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Suspicious Sender</a:t>
            </a:r>
            <a:endParaRPr lang="en-US" sz="1750" dirty="0"/>
          </a:p>
        </p:txBody>
      </p:sp>
      <p:sp>
        <p:nvSpPr>
          <p:cNvPr id="8" name="Text 6"/>
          <p:cNvSpPr/>
          <p:nvPr/>
        </p:nvSpPr>
        <p:spPr>
          <a:xfrm>
            <a:off x="1003459" y="3620095"/>
            <a:ext cx="3789640" cy="1459111"/>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Look for unknown email addresses, misspellings in the domain, or attempts to impersonate official entities (e.g., </a:t>
            </a:r>
            <a:r>
              <a:rPr lang="en-US" sz="1400" dirty="0">
                <a:solidFill>
                  <a:srgbClr val="1B1B27"/>
                </a:solidFill>
                <a:latin typeface="Roboto" pitchFamily="34" charset="0"/>
                <a:ea typeface="Roboto" pitchFamily="34" charset="-122"/>
                <a:cs typeface="Roboto" pitchFamily="34" charset="-120"/>
              </a:rPr>
              <a:t>support@paypa1.com</a:t>
            </a:r>
            <a:r>
              <a:rPr lang="en-US" sz="1400" dirty="0">
                <a:solidFill>
                  <a:srgbClr val="3C3939"/>
                </a:solidFill>
                <a:latin typeface="Roboto" pitchFamily="34" charset="0"/>
                <a:ea typeface="Roboto" pitchFamily="34" charset="-122"/>
                <a:cs typeface="Roboto" pitchFamily="34" charset="-120"/>
              </a:rPr>
              <a:t> instead of </a:t>
            </a:r>
            <a:r>
              <a:rPr lang="en-US" sz="1400" dirty="0">
                <a:solidFill>
                  <a:srgbClr val="1B1B27"/>
                </a:solidFill>
                <a:latin typeface="Roboto" pitchFamily="34" charset="0"/>
                <a:ea typeface="Roboto" pitchFamily="34" charset="-122"/>
                <a:cs typeface="Roboto" pitchFamily="34" charset="-120"/>
              </a:rPr>
              <a:t>support@paypal.com</a:t>
            </a:r>
            <a:r>
              <a:rPr lang="en-US" sz="1400" dirty="0">
                <a:solidFill>
                  <a:srgbClr val="3C3939"/>
                </a:solidFill>
                <a:latin typeface="Roboto" pitchFamily="34" charset="0"/>
                <a:ea typeface="Roboto" pitchFamily="34" charset="-122"/>
                <a:cs typeface="Roboto" pitchFamily="34" charset="-120"/>
              </a:rPr>
              <a:t>).</a:t>
            </a:r>
            <a:endParaRPr lang="en-US" sz="1400" dirty="0"/>
          </a:p>
        </p:txBody>
      </p:sp>
      <p:sp>
        <p:nvSpPr>
          <p:cNvPr id="9" name="Shape 7"/>
          <p:cNvSpPr/>
          <p:nvPr/>
        </p:nvSpPr>
        <p:spPr>
          <a:xfrm>
            <a:off x="5180767" y="3020497"/>
            <a:ext cx="4268748" cy="2263973"/>
          </a:xfrm>
          <a:prstGeom prst="roundRect">
            <a:avLst>
              <a:gd name="adj" fmla="val 4847"/>
            </a:avLst>
          </a:prstGeom>
          <a:solidFill>
            <a:srgbClr val="FFFFFF">
              <a:alpha val="95000"/>
            </a:srgbClr>
          </a:solidFill>
          <a:ln w="22860">
            <a:solidFill>
              <a:srgbClr val="C7C7D0"/>
            </a:solidFill>
            <a:prstDash val="solid"/>
          </a:ln>
        </p:spPr>
      </p:sp>
      <p:sp>
        <p:nvSpPr>
          <p:cNvPr id="10" name="Shape 8"/>
          <p:cNvSpPr/>
          <p:nvPr/>
        </p:nvSpPr>
        <p:spPr>
          <a:xfrm>
            <a:off x="5157907" y="3020497"/>
            <a:ext cx="91440" cy="2263973"/>
          </a:xfrm>
          <a:prstGeom prst="roundRect">
            <a:avLst>
              <a:gd name="adj" fmla="val 83792"/>
            </a:avLst>
          </a:prstGeom>
          <a:solidFill>
            <a:srgbClr val="1B1B27"/>
          </a:solidFill>
          <a:ln/>
        </p:spPr>
      </p:sp>
      <p:sp>
        <p:nvSpPr>
          <p:cNvPr id="11" name="Text 9"/>
          <p:cNvSpPr/>
          <p:nvPr/>
        </p:nvSpPr>
        <p:spPr>
          <a:xfrm>
            <a:off x="5454610" y="3225760"/>
            <a:ext cx="3442692" cy="284917"/>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Urgent or Threatening Language</a:t>
            </a:r>
            <a:endParaRPr lang="en-US" sz="1750" dirty="0"/>
          </a:p>
        </p:txBody>
      </p:sp>
      <p:sp>
        <p:nvSpPr>
          <p:cNvPr id="12" name="Text 10"/>
          <p:cNvSpPr/>
          <p:nvPr/>
        </p:nvSpPr>
        <p:spPr>
          <a:xfrm>
            <a:off x="5454610" y="3620095"/>
            <a:ext cx="3789640" cy="116728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Attackers often create panic with phrases like "Your account will be suspended!" or "Update your password immediately!" to bypass rational thought.</a:t>
            </a:r>
            <a:endParaRPr lang="en-US" sz="1400" dirty="0"/>
          </a:p>
        </p:txBody>
      </p:sp>
      <p:sp>
        <p:nvSpPr>
          <p:cNvPr id="13" name="Shape 11"/>
          <p:cNvSpPr/>
          <p:nvPr/>
        </p:nvSpPr>
        <p:spPr>
          <a:xfrm>
            <a:off x="9631918" y="3020497"/>
            <a:ext cx="4268748" cy="2263973"/>
          </a:xfrm>
          <a:prstGeom prst="roundRect">
            <a:avLst>
              <a:gd name="adj" fmla="val 4847"/>
            </a:avLst>
          </a:prstGeom>
          <a:solidFill>
            <a:srgbClr val="FFFFFF">
              <a:alpha val="95000"/>
            </a:srgbClr>
          </a:solidFill>
          <a:ln w="22860">
            <a:solidFill>
              <a:srgbClr val="C7C7D0"/>
            </a:solidFill>
            <a:prstDash val="solid"/>
          </a:ln>
        </p:spPr>
      </p:sp>
      <p:sp>
        <p:nvSpPr>
          <p:cNvPr id="14" name="Shape 12"/>
          <p:cNvSpPr/>
          <p:nvPr/>
        </p:nvSpPr>
        <p:spPr>
          <a:xfrm>
            <a:off x="9609058" y="3020497"/>
            <a:ext cx="91440" cy="2263973"/>
          </a:xfrm>
          <a:prstGeom prst="roundRect">
            <a:avLst>
              <a:gd name="adj" fmla="val 83792"/>
            </a:avLst>
          </a:prstGeom>
          <a:solidFill>
            <a:srgbClr val="1B1B27"/>
          </a:solidFill>
          <a:ln/>
        </p:spPr>
      </p:sp>
      <p:sp>
        <p:nvSpPr>
          <p:cNvPr id="15" name="Text 13"/>
          <p:cNvSpPr/>
          <p:nvPr/>
        </p:nvSpPr>
        <p:spPr>
          <a:xfrm>
            <a:off x="9905762" y="3225760"/>
            <a:ext cx="2693432" cy="284917"/>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Unexpected Attachments</a:t>
            </a:r>
            <a:endParaRPr lang="en-US" sz="1750" dirty="0"/>
          </a:p>
        </p:txBody>
      </p:sp>
      <p:sp>
        <p:nvSpPr>
          <p:cNvPr id="16" name="Text 14"/>
          <p:cNvSpPr/>
          <p:nvPr/>
        </p:nvSpPr>
        <p:spPr>
          <a:xfrm>
            <a:off x="9905762" y="3620095"/>
            <a:ext cx="3789640" cy="116728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Be wary of unsolicited invoices, ZIP files, .exe files, or documents requesting macros to be enabled, as these are common malware delivery methods.</a:t>
            </a:r>
            <a:endParaRPr lang="en-US" sz="1400" dirty="0"/>
          </a:p>
        </p:txBody>
      </p:sp>
      <p:sp>
        <p:nvSpPr>
          <p:cNvPr id="17" name="Shape 15"/>
          <p:cNvSpPr/>
          <p:nvPr/>
        </p:nvSpPr>
        <p:spPr>
          <a:xfrm>
            <a:off x="729615" y="5466874"/>
            <a:ext cx="4268748" cy="1972151"/>
          </a:xfrm>
          <a:prstGeom prst="roundRect">
            <a:avLst>
              <a:gd name="adj" fmla="val 5564"/>
            </a:avLst>
          </a:prstGeom>
          <a:solidFill>
            <a:srgbClr val="FFFFFF">
              <a:alpha val="95000"/>
            </a:srgbClr>
          </a:solidFill>
          <a:ln w="22860">
            <a:solidFill>
              <a:srgbClr val="C7C7D0"/>
            </a:solidFill>
            <a:prstDash val="solid"/>
          </a:ln>
        </p:spPr>
      </p:sp>
      <p:sp>
        <p:nvSpPr>
          <p:cNvPr id="18" name="Shape 16"/>
          <p:cNvSpPr/>
          <p:nvPr/>
        </p:nvSpPr>
        <p:spPr>
          <a:xfrm>
            <a:off x="706755" y="5466874"/>
            <a:ext cx="91440" cy="1972151"/>
          </a:xfrm>
          <a:prstGeom prst="roundRect">
            <a:avLst>
              <a:gd name="adj" fmla="val 83792"/>
            </a:avLst>
          </a:prstGeom>
          <a:solidFill>
            <a:srgbClr val="1B1B27"/>
          </a:solidFill>
          <a:ln/>
        </p:spPr>
      </p:sp>
      <p:sp>
        <p:nvSpPr>
          <p:cNvPr id="19" name="Text 17"/>
          <p:cNvSpPr/>
          <p:nvPr/>
        </p:nvSpPr>
        <p:spPr>
          <a:xfrm>
            <a:off x="1003459" y="5672138"/>
            <a:ext cx="2280285" cy="284917"/>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Fake Links</a:t>
            </a:r>
            <a:endParaRPr lang="en-US" sz="1750" dirty="0"/>
          </a:p>
        </p:txBody>
      </p:sp>
      <p:sp>
        <p:nvSpPr>
          <p:cNvPr id="20" name="Text 18"/>
          <p:cNvSpPr/>
          <p:nvPr/>
        </p:nvSpPr>
        <p:spPr>
          <a:xfrm>
            <a:off x="1003459" y="6066473"/>
            <a:ext cx="3789640" cy="116728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Always hover over links to check the actual URL. A legitimate link might be </a:t>
            </a:r>
            <a:r>
              <a:rPr lang="en-US" sz="1400" dirty="0">
                <a:solidFill>
                  <a:srgbClr val="1B1B27"/>
                </a:solidFill>
                <a:latin typeface="Roboto" pitchFamily="34" charset="0"/>
                <a:ea typeface="Roboto" pitchFamily="34" charset="-122"/>
                <a:cs typeface="Roboto" pitchFamily="34" charset="-120"/>
              </a:rPr>
              <a:t>https://www.paypal.com</a:t>
            </a:r>
            <a:r>
              <a:rPr lang="en-US" sz="1400" dirty="0">
                <a:solidFill>
                  <a:srgbClr val="3C3939"/>
                </a:solidFill>
                <a:latin typeface="Roboto" pitchFamily="34" charset="0"/>
                <a:ea typeface="Roboto" pitchFamily="34" charset="-122"/>
                <a:cs typeface="Roboto" pitchFamily="34" charset="-120"/>
              </a:rPr>
              <a:t>, while a fake one could be </a:t>
            </a:r>
            <a:r>
              <a:rPr lang="en-US" sz="1400" dirty="0">
                <a:solidFill>
                  <a:srgbClr val="1B1B27"/>
                </a:solidFill>
                <a:latin typeface="Roboto" pitchFamily="34" charset="0"/>
                <a:ea typeface="Roboto" pitchFamily="34" charset="-122"/>
                <a:cs typeface="Roboto" pitchFamily="34" charset="-120"/>
              </a:rPr>
              <a:t>https://paypa1-security.com/login</a:t>
            </a:r>
            <a:r>
              <a:rPr lang="en-US" sz="1400" dirty="0">
                <a:solidFill>
                  <a:srgbClr val="3C3939"/>
                </a:solidFill>
                <a:latin typeface="Roboto" pitchFamily="34" charset="0"/>
                <a:ea typeface="Roboto" pitchFamily="34" charset="-122"/>
                <a:cs typeface="Roboto" pitchFamily="34" charset="-120"/>
              </a:rPr>
              <a:t>.</a:t>
            </a:r>
            <a:endParaRPr lang="en-US" sz="1400" dirty="0"/>
          </a:p>
        </p:txBody>
      </p:sp>
      <p:sp>
        <p:nvSpPr>
          <p:cNvPr id="21" name="Shape 19"/>
          <p:cNvSpPr/>
          <p:nvPr/>
        </p:nvSpPr>
        <p:spPr>
          <a:xfrm>
            <a:off x="5180767" y="5466874"/>
            <a:ext cx="4268748" cy="1972151"/>
          </a:xfrm>
          <a:prstGeom prst="roundRect">
            <a:avLst>
              <a:gd name="adj" fmla="val 5564"/>
            </a:avLst>
          </a:prstGeom>
          <a:solidFill>
            <a:srgbClr val="FFFFFF">
              <a:alpha val="95000"/>
            </a:srgbClr>
          </a:solidFill>
          <a:ln w="22860">
            <a:solidFill>
              <a:srgbClr val="C7C7D0"/>
            </a:solidFill>
            <a:prstDash val="solid"/>
          </a:ln>
        </p:spPr>
      </p:sp>
      <p:sp>
        <p:nvSpPr>
          <p:cNvPr id="22" name="Shape 20"/>
          <p:cNvSpPr/>
          <p:nvPr/>
        </p:nvSpPr>
        <p:spPr>
          <a:xfrm>
            <a:off x="5157907" y="5466874"/>
            <a:ext cx="91440" cy="1972151"/>
          </a:xfrm>
          <a:prstGeom prst="roundRect">
            <a:avLst>
              <a:gd name="adj" fmla="val 83792"/>
            </a:avLst>
          </a:prstGeom>
          <a:solidFill>
            <a:srgbClr val="1B1B27"/>
          </a:solidFill>
          <a:ln/>
        </p:spPr>
      </p:sp>
      <p:sp>
        <p:nvSpPr>
          <p:cNvPr id="23" name="Text 21"/>
          <p:cNvSpPr/>
          <p:nvPr/>
        </p:nvSpPr>
        <p:spPr>
          <a:xfrm>
            <a:off x="5454610" y="5672138"/>
            <a:ext cx="3005852" cy="284917"/>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Poor Grammar or Formatting</a:t>
            </a:r>
            <a:endParaRPr lang="en-US" sz="1750" dirty="0"/>
          </a:p>
        </p:txBody>
      </p:sp>
      <p:sp>
        <p:nvSpPr>
          <p:cNvPr id="24" name="Text 22"/>
          <p:cNvSpPr/>
          <p:nvPr/>
        </p:nvSpPr>
        <p:spPr>
          <a:xfrm>
            <a:off x="5454610" y="6066473"/>
            <a:ext cx="3789640" cy="116728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Many phishing messages contain misspellings, grammatical errors, or incorrect logos, indicating a lack of professionalism and legitimacy.</a:t>
            </a:r>
            <a:endParaRPr lang="en-US" sz="1400" dirty="0"/>
          </a:p>
        </p:txBody>
      </p:sp>
      <p:sp>
        <p:nvSpPr>
          <p:cNvPr id="25" name="Rectangle 24"/>
          <p:cNvSpPr/>
          <p:nvPr/>
        </p:nvSpPr>
        <p:spPr>
          <a:xfrm>
            <a:off x="12888686" y="7792403"/>
            <a:ext cx="1621971" cy="328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2289</Words>
  <Application>Microsoft Office PowerPoint</Application>
  <PresentationFormat>Custom</PresentationFormat>
  <Paragraphs>194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Roboto</vt:lpstr>
      <vt:lpstr>Raleway</vt:lpstr>
      <vt:lpstr>Calibri</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GRAPHICS</cp:lastModifiedBy>
  <cp:revision>7</cp:revision>
  <dcterms:created xsi:type="dcterms:W3CDTF">2025-11-28T08:21:11Z</dcterms:created>
  <dcterms:modified xsi:type="dcterms:W3CDTF">2025-11-29T07:11:13Z</dcterms:modified>
</cp:coreProperties>
</file>